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9" r:id="rId1"/>
    <p:sldMasterId id="2147483700" r:id="rId2"/>
    <p:sldMasterId id="2147483701" r:id="rId3"/>
  </p:sldMasterIdLst>
  <p:notesMasterIdLst>
    <p:notesMasterId r:id="rId21"/>
  </p:notesMasterIdLst>
  <p:sldIdLst>
    <p:sldId id="273" r:id="rId4"/>
    <p:sldId id="256"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Lst>
  <p:sldSz cx="9144000" cy="6858000" type="screen4x3"/>
  <p:notesSz cx="6858000" cy="9144000"/>
  <p:embeddedFontLst>
    <p:embeddedFont>
      <p:font typeface="Tahoma" panose="020B0604030504040204" pitchFamily="34" charset="0"/>
      <p:regular r:id="rId22"/>
      <p:bold r:id="rId23"/>
    </p:embeddedFont>
    <p:embeddedFont>
      <p:font typeface="Calibri" panose="020F0502020204030204" pitchFamily="34"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9DA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DA155C8-CE3B-4287-BB38-B7EBB50F4C36}">
  <a:tblStyle styleId="{9DA155C8-CE3B-4287-BB38-B7EBB50F4C3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569" autoAdjust="0"/>
  </p:normalViewPr>
  <p:slideViewPr>
    <p:cSldViewPr snapToGrid="0">
      <p:cViewPr varScale="1">
        <p:scale>
          <a:sx n="94" d="100"/>
          <a:sy n="94" d="100"/>
        </p:scale>
        <p:origin x="2100" y="6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5.fntdata"/><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4.fntdata"/><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3.fnt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2.fntdata"/><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youtu.be/bq5g8u0qx5c" TargetMode="External"/><Relationship Id="rId7" Type="http://schemas.openxmlformats.org/officeDocument/2006/relationships/hyperlink" Target="https://www.youtube.com/watch?v=ilbf10mHcv4"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s://www.youtube.com/watch?v=DDjx0ZWMUPQ" TargetMode="External"/><Relationship Id="rId5" Type="http://schemas.openxmlformats.org/officeDocument/2006/relationships/hyperlink" Target="https://www.youtube.com/watch?v=NcznYMK6r_8" TargetMode="External"/><Relationship Id="rId4" Type="http://schemas.openxmlformats.org/officeDocument/2006/relationships/hyperlink" Target="https://www.youtube.com/watch?v=lvxraaGYWuc"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0976315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921f1bfaa2_1_63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a:solidFill>
                  <a:schemeClr val="dk1"/>
                </a:solidFill>
                <a:latin typeface="Arial"/>
                <a:ea typeface="Arial"/>
                <a:cs typeface="Arial"/>
                <a:sym typeface="Arial"/>
              </a:rPr>
              <a:t>10</a:t>
            </a:fld>
            <a:endParaRPr sz="1200">
              <a:solidFill>
                <a:schemeClr val="dk1"/>
              </a:solidFill>
              <a:latin typeface="Arial"/>
              <a:ea typeface="Arial"/>
              <a:cs typeface="Arial"/>
              <a:sym typeface="Arial"/>
            </a:endParaRPr>
          </a:p>
        </p:txBody>
      </p:sp>
      <p:sp>
        <p:nvSpPr>
          <p:cNvPr id="305" name="Google Shape;305;g921f1bfaa2_1_6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06" name="Google Shape;306;g921f1bfaa2_1_63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GB" sz="2300" dirty="0">
                <a:solidFill>
                  <a:schemeClr val="dk1"/>
                </a:solidFill>
                <a:highlight>
                  <a:srgbClr val="FFFF00"/>
                </a:highlight>
              </a:rPr>
              <a:t>For </a:t>
            </a:r>
            <a:r>
              <a:rPr lang="en-GB" sz="2300" dirty="0" smtClean="0">
                <a:solidFill>
                  <a:schemeClr val="dk1"/>
                </a:solidFill>
                <a:highlight>
                  <a:srgbClr val="FFFF00"/>
                </a:highlight>
              </a:rPr>
              <a:t>expert group or tutor </a:t>
            </a:r>
            <a:r>
              <a:rPr lang="en-GB" sz="2300" dirty="0">
                <a:solidFill>
                  <a:schemeClr val="dk1"/>
                </a:solidFill>
                <a:highlight>
                  <a:srgbClr val="FFFF00"/>
                </a:highlight>
              </a:rPr>
              <a:t>reference </a:t>
            </a:r>
            <a:endParaRPr sz="1200" dirty="0"/>
          </a:p>
          <a:p>
            <a:pPr marL="0" lvl="0" indent="0" algn="l" rtl="0">
              <a:spcBef>
                <a:spcPts val="0"/>
              </a:spcBef>
              <a:spcAft>
                <a:spcPts val="0"/>
              </a:spcAft>
              <a:buNone/>
            </a:pPr>
            <a:endParaRPr sz="1200"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921f1bfaa2_1_7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a:solidFill>
                  <a:schemeClr val="dk1"/>
                </a:solidFill>
                <a:latin typeface="Arial"/>
                <a:ea typeface="Arial"/>
                <a:cs typeface="Arial"/>
                <a:sym typeface="Arial"/>
              </a:rPr>
              <a:t>11</a:t>
            </a:fld>
            <a:endParaRPr sz="1200">
              <a:solidFill>
                <a:schemeClr val="dk1"/>
              </a:solidFill>
              <a:latin typeface="Arial"/>
              <a:ea typeface="Arial"/>
              <a:cs typeface="Arial"/>
              <a:sym typeface="Arial"/>
            </a:endParaRPr>
          </a:p>
        </p:txBody>
      </p:sp>
      <p:sp>
        <p:nvSpPr>
          <p:cNvPr id="315" name="Google Shape;315;g921f1bfaa2_1_7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16" name="Google Shape;316;g921f1bfaa2_1_7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GB" sz="1100" dirty="0" smtClean="0">
                <a:solidFill>
                  <a:schemeClr val="dk1"/>
                </a:solidFill>
                <a:highlight>
                  <a:srgbClr val="FFFF00"/>
                </a:highlight>
              </a:rPr>
              <a:t>For expert group or tutor reference </a:t>
            </a:r>
            <a:endParaRPr lang="en-GB" sz="800" dirty="0" smtClean="0"/>
          </a:p>
          <a:p>
            <a:pPr marL="0" lvl="0" indent="0" algn="l" rtl="0">
              <a:spcBef>
                <a:spcPts val="0"/>
              </a:spcBef>
              <a:spcAft>
                <a:spcPts val="0"/>
              </a:spcAft>
              <a:buClr>
                <a:schemeClr val="dk1"/>
              </a:buClr>
              <a:buSzPts val="1100"/>
              <a:buFont typeface="Arial"/>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921f1bfaa2_1_78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a:solidFill>
                  <a:schemeClr val="dk1"/>
                </a:solidFill>
                <a:latin typeface="Arial"/>
                <a:ea typeface="Arial"/>
                <a:cs typeface="Arial"/>
                <a:sym typeface="Arial"/>
              </a:rPr>
              <a:t>12</a:t>
            </a:fld>
            <a:endParaRPr sz="1200">
              <a:solidFill>
                <a:schemeClr val="dk1"/>
              </a:solidFill>
              <a:latin typeface="Arial"/>
              <a:ea typeface="Arial"/>
              <a:cs typeface="Arial"/>
              <a:sym typeface="Arial"/>
            </a:endParaRPr>
          </a:p>
        </p:txBody>
      </p:sp>
      <p:sp>
        <p:nvSpPr>
          <p:cNvPr id="324" name="Google Shape;324;g921f1bfaa2_1_78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25" name="Google Shape;325;g921f1bfaa2_1_78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GB" sz="1100" dirty="0" smtClean="0">
                <a:solidFill>
                  <a:schemeClr val="dk1"/>
                </a:solidFill>
                <a:highlight>
                  <a:srgbClr val="FFFF00"/>
                </a:highlight>
              </a:rPr>
              <a:t>For expert group or tutor reference </a:t>
            </a:r>
            <a:endParaRPr lang="en-GB" sz="800" dirty="0" smtClean="0"/>
          </a:p>
          <a:p>
            <a:pPr marL="0" lvl="0" indent="0" algn="l" rtl="0">
              <a:spcBef>
                <a:spcPts val="0"/>
              </a:spcBef>
              <a:spcAft>
                <a:spcPts val="0"/>
              </a:spcAft>
              <a:buClr>
                <a:schemeClr val="dk1"/>
              </a:buClr>
              <a:buSzPts val="1100"/>
              <a:buFont typeface="Arial"/>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921f1bfaa2_1_86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a:solidFill>
                  <a:schemeClr val="dk1"/>
                </a:solidFill>
                <a:latin typeface="Arial"/>
                <a:ea typeface="Arial"/>
                <a:cs typeface="Arial"/>
                <a:sym typeface="Arial"/>
              </a:rPr>
              <a:t>13</a:t>
            </a:fld>
            <a:endParaRPr sz="1200">
              <a:solidFill>
                <a:schemeClr val="dk1"/>
              </a:solidFill>
              <a:latin typeface="Arial"/>
              <a:ea typeface="Arial"/>
              <a:cs typeface="Arial"/>
              <a:sym typeface="Arial"/>
            </a:endParaRPr>
          </a:p>
        </p:txBody>
      </p:sp>
      <p:sp>
        <p:nvSpPr>
          <p:cNvPr id="333" name="Google Shape;333;g921f1bfaa2_1_86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34" name="Google Shape;334;g921f1bfaa2_1_86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GB" sz="1100" dirty="0" smtClean="0">
                <a:solidFill>
                  <a:schemeClr val="dk1"/>
                </a:solidFill>
                <a:highlight>
                  <a:srgbClr val="FFFF00"/>
                </a:highlight>
              </a:rPr>
              <a:t>For expert group or tutor reference </a:t>
            </a:r>
            <a:endParaRPr lang="en-GB" sz="800" dirty="0" smtClean="0"/>
          </a:p>
          <a:p>
            <a:pPr marL="0" lvl="0" indent="0" algn="l" rtl="0">
              <a:spcBef>
                <a:spcPts val="0"/>
              </a:spcBef>
              <a:spcAft>
                <a:spcPts val="0"/>
              </a:spcAft>
              <a:buClr>
                <a:schemeClr val="dk1"/>
              </a:buClr>
              <a:buSzPts val="1100"/>
              <a:buFont typeface="Arial"/>
              <a:buNone/>
            </a:pPr>
            <a:endParaRPr dirty="0">
              <a:solidFill>
                <a:srgbClr val="3333CC"/>
              </a:solidFill>
              <a:latin typeface="Tahoma"/>
              <a:ea typeface="Tahoma"/>
              <a:cs typeface="Tahoma"/>
              <a:sym typeface="Tahoma"/>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921f1bfaa2_1_94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a:solidFill>
                  <a:schemeClr val="dk1"/>
                </a:solidFill>
                <a:latin typeface="Arial"/>
                <a:ea typeface="Arial"/>
                <a:cs typeface="Arial"/>
                <a:sym typeface="Arial"/>
              </a:rPr>
              <a:t>14</a:t>
            </a:fld>
            <a:endParaRPr sz="1200">
              <a:solidFill>
                <a:schemeClr val="dk1"/>
              </a:solidFill>
              <a:latin typeface="Arial"/>
              <a:ea typeface="Arial"/>
              <a:cs typeface="Arial"/>
              <a:sym typeface="Arial"/>
            </a:endParaRPr>
          </a:p>
        </p:txBody>
      </p:sp>
      <p:sp>
        <p:nvSpPr>
          <p:cNvPr id="342" name="Google Shape;342;g921f1bfaa2_1_94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43" name="Google Shape;343;g921f1bfaa2_1_94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GB" sz="2300" b="0" i="0" u="none" strike="noStrike" kern="0" cap="none" spc="0" normalizeH="0" baseline="0" noProof="0" dirty="0" smtClean="0">
                <a:ln>
                  <a:noFill/>
                </a:ln>
                <a:solidFill>
                  <a:srgbClr val="000000"/>
                </a:solidFill>
                <a:effectLst/>
                <a:highlight>
                  <a:srgbClr val="FFFF00"/>
                </a:highlight>
                <a:uLnTx/>
                <a:uFillTx/>
                <a:latin typeface="Arial"/>
                <a:cs typeface="Arial"/>
                <a:sym typeface="Arial"/>
              </a:rPr>
              <a:t>For expert group or tutor reference </a:t>
            </a:r>
            <a:endParaRPr kumimoji="0" lang="en-GB" sz="1200" b="0" i="0" u="none" strike="noStrike" kern="0" cap="none" spc="0" normalizeH="0" baseline="0" noProof="0" dirty="0" smtClean="0">
              <a:ln>
                <a:noFill/>
              </a:ln>
              <a:solidFill>
                <a:srgbClr val="000000"/>
              </a:solidFill>
              <a:effectLst/>
              <a:uLnTx/>
              <a:uFillTx/>
              <a:latin typeface="Arial"/>
              <a:cs typeface="Arial"/>
              <a:sym typeface="Arial"/>
            </a:endParaRPr>
          </a:p>
          <a:p>
            <a:pPr marL="0" lvl="0" indent="0" algn="l" rtl="0">
              <a:spcBef>
                <a:spcPts val="0"/>
              </a:spcBef>
              <a:spcAft>
                <a:spcPts val="0"/>
              </a:spcAft>
              <a:buClr>
                <a:schemeClr val="dk1"/>
              </a:buClr>
              <a:buSzPts val="1100"/>
              <a:buFont typeface="Arial"/>
              <a:buNone/>
            </a:pPr>
            <a:endParaRPr lang="en-GB" sz="1100" dirty="0" smtClean="0">
              <a:solidFill>
                <a:srgbClr val="3333CC"/>
              </a:solidFill>
            </a:endParaRPr>
          </a:p>
          <a:p>
            <a:pPr marL="0" lvl="0" indent="0" algn="l" rtl="0">
              <a:spcBef>
                <a:spcPts val="0"/>
              </a:spcBef>
              <a:spcAft>
                <a:spcPts val="0"/>
              </a:spcAft>
              <a:buClr>
                <a:schemeClr val="dk1"/>
              </a:buClr>
              <a:buSzPts val="1100"/>
              <a:buFont typeface="Arial"/>
              <a:buNone/>
            </a:pPr>
            <a:endParaRPr sz="1100" dirty="0">
              <a:solidFill>
                <a:srgbClr val="3333CC"/>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921f1bfaa2_1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1" name="Google Shape;351;g921f1bfaa2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dirty="0"/>
              <a:t>Prompt </a:t>
            </a:r>
            <a:r>
              <a:rPr lang="en-GB" dirty="0" smtClean="0"/>
              <a:t>trainee</a:t>
            </a:r>
            <a:r>
              <a:rPr lang="en-GB" baseline="0" dirty="0" smtClean="0"/>
              <a:t> teachers/students  </a:t>
            </a:r>
            <a:r>
              <a:rPr lang="en-GB" dirty="0" smtClean="0"/>
              <a:t>to </a:t>
            </a:r>
            <a:r>
              <a:rPr lang="en-GB" dirty="0"/>
              <a:t>consider </a:t>
            </a:r>
            <a:r>
              <a:rPr lang="en-GB" dirty="0" smtClean="0"/>
              <a:t>their own new learning from</a:t>
            </a:r>
            <a:r>
              <a:rPr lang="en-GB" baseline="0" dirty="0" smtClean="0"/>
              <a:t> a task on the course or </a:t>
            </a:r>
            <a:r>
              <a:rPr lang="en-GB" baseline="0" dirty="0" err="1" smtClean="0"/>
              <a:t>precourse</a:t>
            </a:r>
            <a:r>
              <a:rPr lang="en-GB" baseline="0" dirty="0" smtClean="0"/>
              <a:t> task</a:t>
            </a:r>
            <a:r>
              <a:rPr lang="en-GB" dirty="0" smtClean="0"/>
              <a:t>.</a:t>
            </a:r>
            <a:endParaRPr dirty="0"/>
          </a:p>
          <a:p>
            <a:pPr marL="0" lvl="0" indent="0" algn="l" rtl="0">
              <a:spcBef>
                <a:spcPts val="0"/>
              </a:spcBef>
              <a:spcAft>
                <a:spcPts val="0"/>
              </a:spcAft>
              <a:buNone/>
            </a:pPr>
            <a:r>
              <a:rPr lang="en-GB" dirty="0"/>
              <a:t>In the chat </a:t>
            </a:r>
            <a:r>
              <a:rPr lang="en-GB" dirty="0" smtClean="0"/>
              <a:t>box ask</a:t>
            </a:r>
            <a:r>
              <a:rPr lang="en-GB" dirty="0"/>
              <a:t>, ‘does anyone have any examples of learning that could be explained from a behaviourist standpoint?’ For example, rote learning of times tables (ask for each of the learning theories): Behaviourism, cognitive constructivism (e.g. taking an online course in photography to build on what I already know), social constructivism (e.g. learning a song as part of a choir), sociocultural constructivism (e.g. learning Spanish in Peru), science of learning (e.g. reading about a new topic, explaining it and teaching it to someone else or learning in a calm environment where information was broken down into chunks)</a:t>
            </a:r>
            <a:endParaRPr dirty="0"/>
          </a:p>
          <a:p>
            <a:pPr marL="0" lvl="0" indent="0" algn="l" rtl="0">
              <a:spcBef>
                <a:spcPts val="0"/>
              </a:spcBef>
              <a:spcAft>
                <a:spcPts val="0"/>
              </a:spcAft>
              <a:buNone/>
            </a:pPr>
            <a:endParaRPr dirty="0"/>
          </a:p>
          <a:p>
            <a:pPr marL="0" lvl="0" indent="0" algn="l" rtl="0">
              <a:lnSpc>
                <a:spcPct val="115000"/>
              </a:lnSpc>
              <a:spcBef>
                <a:spcPts val="0"/>
              </a:spcBef>
              <a:spcAft>
                <a:spcPts val="0"/>
              </a:spcAft>
              <a:buNone/>
            </a:pPr>
            <a:endParaRPr sz="1100" b="1"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GB" sz="1100" b="1" dirty="0" err="1" smtClean="0">
                <a:solidFill>
                  <a:schemeClr val="dk1"/>
                </a:solidFill>
              </a:rPr>
              <a:t>Precourse</a:t>
            </a:r>
            <a:r>
              <a:rPr lang="en-GB" sz="1100" b="1" dirty="0" smtClean="0">
                <a:solidFill>
                  <a:schemeClr val="dk1"/>
                </a:solidFill>
              </a:rPr>
              <a:t> Task</a:t>
            </a:r>
            <a:r>
              <a:rPr lang="en-GB" sz="1100" b="1" dirty="0">
                <a:solidFill>
                  <a:schemeClr val="dk1"/>
                </a:solidFill>
              </a:rPr>
              <a:t>: </a:t>
            </a:r>
            <a:r>
              <a:rPr lang="en-GB" sz="1100" dirty="0">
                <a:solidFill>
                  <a:schemeClr val="dk1"/>
                </a:solidFill>
              </a:rPr>
              <a:t>Begin to explore and investigate learning.</a:t>
            </a:r>
            <a:endParaRPr sz="1100"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GB" sz="1100" dirty="0">
                <a:solidFill>
                  <a:schemeClr val="dk1"/>
                </a:solidFill>
              </a:rPr>
              <a:t>A key thread of your PGCE year will be considering how learning and progress can be maximised so that as a teacher you inspire and enable children to reach their full potential.  To start this process, it would be helpful for you to begin to consider yourself as a learner. Before you start your PGCE, take time to learn a new skill or new game.  Consider what prior learning or experience helped you to be successful.   Notice what you find hard about the task and how you overcame that difficulty.  How challenging did you find the task?   How did you improve overtime? How did you feel at different points? Did you learn on your own or with friends or family?  </a:t>
            </a:r>
            <a:endParaRPr sz="1100"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100"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GB" sz="1100" dirty="0">
                <a:solidFill>
                  <a:schemeClr val="dk1"/>
                </a:solidFill>
              </a:rPr>
              <a:t>There is no need to write up this task; but do come prepared to share your experiences in your Professional Studies seminars.</a:t>
            </a:r>
            <a:endParaRPr sz="1100" dirty="0">
              <a:solidFill>
                <a:schemeClr val="dk1"/>
              </a:solidFill>
            </a:endParaRPr>
          </a:p>
          <a:p>
            <a:pPr marL="0" lvl="0" indent="0" algn="l" rtl="0">
              <a:spcBef>
                <a:spcPts val="0"/>
              </a:spcBef>
              <a:spcAft>
                <a:spcPts val="0"/>
              </a:spcAft>
              <a:buNone/>
            </a:pPr>
            <a:endParaRPr dirty="0"/>
          </a:p>
        </p:txBody>
      </p:sp>
      <p:sp>
        <p:nvSpPr>
          <p:cNvPr id="352" name="Google Shape;352;g921f1bfaa2_1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GB"/>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921f1bfaa2_0_1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8" name="Google Shape;358;g921f1bfaa2_0_1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1100" dirty="0">
                <a:solidFill>
                  <a:srgbClr val="222222"/>
                </a:solidFill>
                <a:highlight>
                  <a:srgbClr val="FFFFFF"/>
                </a:highlight>
              </a:rPr>
              <a:t>To save seeing repeated misunderstandings  in assignments is it advisable that we all  make sure they know that Vygotsky died in the 1930s, that Piaget (died 1980 so was writing long after Vygotsky) is more than age and stage (the most critiqued aspect of his theory) and did not say that social aspects weren't important; </a:t>
            </a:r>
            <a:r>
              <a:rPr lang="en-GB" sz="1100" dirty="0" smtClean="0">
                <a:solidFill>
                  <a:srgbClr val="222222"/>
                </a:solidFill>
                <a:highlight>
                  <a:srgbClr val="FFFFFF"/>
                </a:highlight>
              </a:rPr>
              <a:t>Bruner </a:t>
            </a:r>
            <a:r>
              <a:rPr lang="en-GB" sz="1100" dirty="0">
                <a:solidFill>
                  <a:srgbClr val="222222"/>
                </a:solidFill>
                <a:highlight>
                  <a:srgbClr val="FFFFFF"/>
                </a:highlight>
              </a:rPr>
              <a:t>is the go-to theorist for scaffolding, too. </a:t>
            </a:r>
            <a:endParaRPr dirty="0"/>
          </a:p>
        </p:txBody>
      </p:sp>
      <p:sp>
        <p:nvSpPr>
          <p:cNvPr id="359" name="Google Shape;359;g921f1bfaa2_0_138: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GB"/>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921f1bfaa2_1_110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5" name="Google Shape;365;g921f1bfaa2_1_1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9064c17077_0_8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1" name="Google Shape;241;g9064c17077_0_80:notes"/>
          <p:cNvSpPr txBox="1">
            <a:spLocks noGrp="1"/>
          </p:cNvSpPr>
          <p:nvPr>
            <p:ph type="body" idx="1"/>
          </p:nvPr>
        </p:nvSpPr>
        <p:spPr>
          <a:xfrm>
            <a:off x="685480" y="4343150"/>
            <a:ext cx="5487000" cy="4115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100" b="0" i="0" u="none" strike="noStrike" cap="none" dirty="0" smtClean="0">
                <a:solidFill>
                  <a:srgbClr val="000000"/>
                </a:solidFill>
                <a:effectLst/>
                <a:latin typeface="Arial"/>
                <a:ea typeface="Arial"/>
                <a:cs typeface="Arial"/>
                <a:sym typeface="Arial"/>
              </a:rPr>
              <a:t>Image credit:</a:t>
            </a:r>
            <a:r>
              <a:rPr lang="en-GB" sz="1100" b="0" i="0" u="none" strike="noStrike" cap="none" baseline="0" dirty="0" smtClean="0">
                <a:solidFill>
                  <a:srgbClr val="000000"/>
                </a:solidFill>
                <a:effectLst/>
                <a:latin typeface="Arial"/>
                <a:ea typeface="Arial"/>
                <a:cs typeface="Arial"/>
                <a:sym typeface="Arial"/>
              </a:rPr>
              <a:t> </a:t>
            </a:r>
            <a:r>
              <a:rPr lang="en-GB" sz="1100" b="0" i="0" u="none" strike="noStrike" cap="none" dirty="0" smtClean="0">
                <a:solidFill>
                  <a:srgbClr val="000000"/>
                </a:solidFill>
                <a:effectLst/>
                <a:latin typeface="Arial"/>
                <a:ea typeface="Arial"/>
                <a:cs typeface="Arial"/>
                <a:sym typeface="Arial"/>
              </a:rPr>
              <a:t>Parish, Bunny. </a:t>
            </a:r>
            <a:r>
              <a:rPr lang="en-GB" sz="1100" b="0" i="0" u="sng" strike="noStrike" cap="none" dirty="0" smtClean="0">
                <a:solidFill>
                  <a:srgbClr val="000000"/>
                </a:solidFill>
                <a:effectLst/>
                <a:latin typeface="Arial"/>
                <a:ea typeface="Arial"/>
                <a:cs typeface="Arial"/>
                <a:sym typeface="Arial"/>
              </a:rPr>
              <a:t>bp019.jpg</a:t>
            </a:r>
            <a:r>
              <a:rPr lang="en-GB" sz="1100" b="0" i="0" u="none" strike="noStrike" cap="none" dirty="0" smtClean="0">
                <a:solidFill>
                  <a:srgbClr val="000000"/>
                </a:solidFill>
                <a:effectLst/>
                <a:latin typeface="Arial"/>
                <a:ea typeface="Arial"/>
                <a:cs typeface="Arial"/>
                <a:sym typeface="Arial"/>
              </a:rPr>
              <a:t>. 1956. Pics4Learning. 12 Jan 2021  free use</a:t>
            </a:r>
            <a:r>
              <a:rPr lang="en-GB" sz="1100" b="0" i="0" u="none" strike="noStrike" cap="none" baseline="0" dirty="0" smtClean="0">
                <a:solidFill>
                  <a:srgbClr val="000000"/>
                </a:solidFill>
                <a:effectLst/>
                <a:latin typeface="Arial"/>
                <a:ea typeface="Arial"/>
                <a:cs typeface="Arial"/>
                <a:sym typeface="Arial"/>
              </a:rPr>
              <a:t> for teachers and students for educational purposes.</a:t>
            </a:r>
            <a:endParaRPr sz="1200" b="0" i="0" u="none" strike="noStrike" cap="none" dirty="0">
              <a:solidFill>
                <a:schemeClr val="dk1"/>
              </a:solidFill>
              <a:latin typeface="Calibri"/>
              <a:ea typeface="Calibri"/>
              <a:cs typeface="Calibri"/>
              <a:sym typeface="Calibri"/>
            </a:endParaRPr>
          </a:p>
        </p:txBody>
      </p:sp>
      <p:sp>
        <p:nvSpPr>
          <p:cNvPr id="242" name="Google Shape;242;g9064c17077_0_80:notes"/>
          <p:cNvSpPr txBox="1">
            <a:spLocks noGrp="1"/>
          </p:cNvSpPr>
          <p:nvPr>
            <p:ph type="sldNum" idx="12"/>
          </p:nvPr>
        </p:nvSpPr>
        <p:spPr>
          <a:xfrm>
            <a:off x="3883851" y="8684838"/>
            <a:ext cx="2972400" cy="4575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r>
              <a:rPr lang="en-GB"/>
              <a:t> </a:t>
            </a: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9064c17077_0_8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7" name="Google Shape;257;g9064c17077_0_89:notes"/>
          <p:cNvSpPr txBox="1">
            <a:spLocks noGrp="1"/>
          </p:cNvSpPr>
          <p:nvPr>
            <p:ph type="body" idx="1"/>
          </p:nvPr>
        </p:nvSpPr>
        <p:spPr>
          <a:xfrm>
            <a:off x="685480" y="4343150"/>
            <a:ext cx="5487000" cy="4115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258" name="Google Shape;258;g9064c17077_0_89:notes"/>
          <p:cNvSpPr txBox="1">
            <a:spLocks noGrp="1"/>
          </p:cNvSpPr>
          <p:nvPr>
            <p:ph type="sldNum" idx="12"/>
          </p:nvPr>
        </p:nvSpPr>
        <p:spPr>
          <a:xfrm>
            <a:off x="3883851" y="8684838"/>
            <a:ext cx="2972400" cy="4575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r>
              <a:rPr lang="en-GB"/>
              <a:t> </a:t>
            </a: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921f1bfaa2_1_2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265" name="Google Shape;265;g921f1bfaa2_1_23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GB" dirty="0"/>
              <a:t>So, we think learning, and understanding/recognising it is important, but…. What is it?  Do we all think the same?  Is there a single definition?</a:t>
            </a:r>
            <a:endParaRPr dirty="0"/>
          </a:p>
          <a:p>
            <a:pPr marL="0" lvl="0" indent="0" algn="l" rtl="0">
              <a:spcBef>
                <a:spcPts val="0"/>
              </a:spcBef>
              <a:spcAft>
                <a:spcPts val="0"/>
              </a:spcAft>
              <a:buClr>
                <a:schemeClr val="dk1"/>
              </a:buClr>
              <a:buFont typeface="Arial"/>
              <a:buNone/>
            </a:pPr>
            <a:endParaRPr dirty="0"/>
          </a:p>
          <a:p>
            <a:pPr marL="0" lvl="0" indent="0" algn="l" rtl="0">
              <a:spcBef>
                <a:spcPts val="0"/>
              </a:spcBef>
              <a:spcAft>
                <a:spcPts val="0"/>
              </a:spcAft>
              <a:buClr>
                <a:schemeClr val="dk1"/>
              </a:buClr>
              <a:buFont typeface="Arial"/>
              <a:buNone/>
            </a:pPr>
            <a:r>
              <a:rPr lang="en-GB" dirty="0"/>
              <a:t>Reflect and add any thoughts to the slide. Tutor to summarise responses - could ask </a:t>
            </a:r>
            <a:r>
              <a:rPr lang="en-GB" dirty="0" smtClean="0"/>
              <a:t>trainee</a:t>
            </a:r>
            <a:r>
              <a:rPr lang="en-GB" baseline="0" dirty="0" smtClean="0"/>
              <a:t> teachers </a:t>
            </a:r>
            <a:r>
              <a:rPr lang="en-GB" dirty="0" smtClean="0"/>
              <a:t> </a:t>
            </a:r>
            <a:r>
              <a:rPr lang="en-GB" dirty="0"/>
              <a:t>to show their agreement with a statement by ‘raising their hand</a:t>
            </a:r>
            <a:r>
              <a:rPr lang="en-GB" dirty="0" smtClean="0"/>
              <a:t>’.</a:t>
            </a:r>
            <a:endParaRPr dirty="0"/>
          </a:p>
          <a:p>
            <a:pPr marL="0" marR="0" lvl="0" indent="0" algn="l" rtl="0">
              <a:spcBef>
                <a:spcPts val="360"/>
              </a:spcBef>
              <a:spcAft>
                <a:spcPts val="0"/>
              </a:spcAft>
              <a:buNone/>
            </a:pPr>
            <a:endParaRPr dirty="0"/>
          </a:p>
        </p:txBody>
      </p:sp>
      <p:sp>
        <p:nvSpPr>
          <p:cNvPr id="266" name="Google Shape;266;g921f1bfaa2_1_23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Arial"/>
                <a:ea typeface="Arial"/>
                <a:cs typeface="Arial"/>
                <a:sym typeface="Arial"/>
              </a:rPr>
              <a:t>4</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921f1bfaa2_1_3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272" name="Google Shape;272;g921f1bfaa2_1_3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360"/>
              </a:spcBef>
              <a:spcAft>
                <a:spcPts val="0"/>
              </a:spcAft>
              <a:buNone/>
            </a:pPr>
            <a:r>
              <a:rPr lang="en-GB" dirty="0"/>
              <a:t>Tutor to present different perspectives of learning: Emphasis on distinction between behaviour, knowledge, skills and understanding, and individual experience vs shared experience or instruction. Ask BSTs to reflect: Should these be considered differently? What is challenging their thinking? </a:t>
            </a:r>
            <a:endParaRPr lang="en-GB" dirty="0" smtClean="0"/>
          </a:p>
          <a:p>
            <a:pPr marL="0" marR="0" lvl="0" indent="0" algn="l" rtl="0">
              <a:spcBef>
                <a:spcPts val="360"/>
              </a:spcBef>
              <a:spcAft>
                <a:spcPts val="0"/>
              </a:spcAft>
              <a:buNone/>
            </a:pPr>
            <a:endParaRPr lang="en-GB" dirty="0" smtClean="0"/>
          </a:p>
          <a:p>
            <a:pPr marL="0" marR="0" lvl="0" indent="0" algn="l" rtl="0">
              <a:spcBef>
                <a:spcPts val="360"/>
              </a:spcBef>
              <a:spcAft>
                <a:spcPts val="0"/>
              </a:spcAft>
              <a:buNone/>
            </a:pPr>
            <a:r>
              <a:rPr lang="en-GB" dirty="0" smtClean="0"/>
              <a:t>Question</a:t>
            </a:r>
            <a:r>
              <a:rPr lang="en-GB" baseline="0" dirty="0" smtClean="0"/>
              <a:t> whether we are assuming that learning is attributed to</a:t>
            </a:r>
            <a:r>
              <a:rPr lang="en-GB" dirty="0" smtClean="0"/>
              <a:t> individual</a:t>
            </a:r>
            <a:r>
              <a:rPr lang="en-GB" baseline="0" dirty="0" smtClean="0"/>
              <a:t> pupils. Could these ideas refer to the learning of groups -  in school or in wider society?</a:t>
            </a:r>
            <a:endParaRPr dirty="0"/>
          </a:p>
          <a:p>
            <a:pPr marL="0" marR="0" lvl="0" indent="0" algn="l" rtl="0">
              <a:spcBef>
                <a:spcPts val="360"/>
              </a:spcBef>
              <a:spcAft>
                <a:spcPts val="0"/>
              </a:spcAft>
              <a:buNone/>
            </a:pPr>
            <a:endParaRPr dirty="0"/>
          </a:p>
        </p:txBody>
      </p:sp>
      <p:sp>
        <p:nvSpPr>
          <p:cNvPr id="273" name="Google Shape;273;g921f1bfaa2_1_3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Arial"/>
                <a:ea typeface="Arial"/>
                <a:cs typeface="Arial"/>
                <a:sym typeface="Arial"/>
              </a:rPr>
              <a:t>5</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921f1bfaa2_1_38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279" name="Google Shape;279;g921f1bfaa2_1_38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GB" dirty="0"/>
              <a:t>Beginning of Wray </a:t>
            </a:r>
            <a:r>
              <a:rPr lang="en-GB" dirty="0" smtClean="0"/>
              <a:t>2018 chapter </a:t>
            </a:r>
            <a:r>
              <a:rPr lang="en-GB" dirty="0"/>
              <a:t>"Learning is a natural process.  Yet, understanding how we learn is not so straightforward."</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GB" dirty="0" smtClean="0"/>
              <a:t>Often</a:t>
            </a:r>
            <a:r>
              <a:rPr lang="en-GB" baseline="0" dirty="0" smtClean="0"/>
              <a:t> in assignments, students </a:t>
            </a:r>
            <a:r>
              <a:rPr lang="en-GB" dirty="0" smtClean="0"/>
              <a:t>view </a:t>
            </a:r>
            <a:r>
              <a:rPr lang="en-GB" dirty="0"/>
              <a:t>the theories as ways we learn and teaching in different situations, rather than being possible explanations as how the learning is occurring.  We need to emphasise that the theories are meant to help us understand the learning taking place.  </a:t>
            </a:r>
            <a:endParaRPr dirty="0"/>
          </a:p>
          <a:p>
            <a:pPr marL="0" lvl="0" indent="0" algn="l" rtl="0">
              <a:spcBef>
                <a:spcPts val="0"/>
              </a:spcBef>
              <a:spcAft>
                <a:spcPts val="0"/>
              </a:spcAft>
              <a:buClr>
                <a:schemeClr val="dk1"/>
              </a:buClr>
              <a:buSzPts val="1100"/>
              <a:buFont typeface="Arial"/>
              <a:buNone/>
            </a:pPr>
            <a:r>
              <a:rPr lang="en-GB" dirty="0" smtClean="0"/>
              <a:t>Wray</a:t>
            </a:r>
            <a:r>
              <a:rPr lang="en-GB" baseline="0" dirty="0" smtClean="0"/>
              <a:t> </a:t>
            </a:r>
            <a:r>
              <a:rPr lang="en-GB" dirty="0" smtClean="0"/>
              <a:t>goes </a:t>
            </a:r>
            <a:r>
              <a:rPr lang="en-GB" dirty="0"/>
              <a:t>on to </a:t>
            </a:r>
            <a:r>
              <a:rPr lang="en-GB" dirty="0" smtClean="0"/>
              <a:t>ask </a:t>
            </a:r>
            <a:r>
              <a:rPr lang="en-GB" dirty="0"/>
              <a:t>"... does it matter how we define it?  Will that actually make a difference to our teaching?"  </a:t>
            </a:r>
            <a:r>
              <a:rPr lang="en-GB" dirty="0" smtClean="0"/>
              <a:t>What</a:t>
            </a:r>
            <a:r>
              <a:rPr lang="en-GB" baseline="0" dirty="0" smtClean="0"/>
              <a:t> do we think?</a:t>
            </a:r>
            <a:endParaRPr dirty="0"/>
          </a:p>
          <a:p>
            <a:pPr marL="0" lvl="0" indent="0" algn="l" rtl="0">
              <a:spcBef>
                <a:spcPts val="0"/>
              </a:spcBef>
              <a:spcAft>
                <a:spcPts val="0"/>
              </a:spcAft>
              <a:buClr>
                <a:schemeClr val="dk1"/>
              </a:buClr>
              <a:buFont typeface="Arial"/>
              <a:buNone/>
            </a:pPr>
            <a:endParaRPr dirty="0"/>
          </a:p>
          <a:p>
            <a:pPr marL="0" marR="0" lvl="0" indent="0" algn="l" rtl="0">
              <a:spcBef>
                <a:spcPts val="360"/>
              </a:spcBef>
              <a:spcAft>
                <a:spcPts val="0"/>
              </a:spcAft>
              <a:buNone/>
            </a:pPr>
            <a:endParaRPr dirty="0"/>
          </a:p>
        </p:txBody>
      </p:sp>
      <p:sp>
        <p:nvSpPr>
          <p:cNvPr id="280" name="Google Shape;280;g921f1bfaa2_1_38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Arial"/>
                <a:ea typeface="Arial"/>
                <a:cs typeface="Arial"/>
                <a:sym typeface="Arial"/>
              </a:rPr>
              <a:t>6</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921f1bfaa2_1_46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86" name="Google Shape;286;g921f1bfaa2_1_46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b="0" i="0" u="none" strike="noStrike" cap="none" dirty="0" smtClean="0">
                <a:solidFill>
                  <a:schemeClr val="dk1"/>
                </a:solidFill>
                <a:latin typeface="Arial"/>
                <a:ea typeface="Arial"/>
                <a:cs typeface="Arial"/>
                <a:sym typeface="Arial"/>
              </a:rPr>
              <a:t>Remember</a:t>
            </a:r>
            <a:r>
              <a:rPr lang="en-GB" b="0" i="0" u="none" strike="noStrike" cap="none" baseline="0" dirty="0" smtClean="0">
                <a:solidFill>
                  <a:schemeClr val="dk1"/>
                </a:solidFill>
                <a:latin typeface="Arial"/>
                <a:ea typeface="Arial"/>
                <a:cs typeface="Arial"/>
                <a:sym typeface="Arial"/>
              </a:rPr>
              <a:t> when using these ideas in written reflection on your experiences in schools, they are not</a:t>
            </a:r>
            <a:r>
              <a:rPr lang="en-GB" b="0" i="0" u="none" strike="noStrike" cap="none" dirty="0" smtClean="0">
                <a:solidFill>
                  <a:schemeClr val="dk1"/>
                </a:solidFill>
                <a:latin typeface="Arial"/>
                <a:ea typeface="Arial"/>
                <a:cs typeface="Arial"/>
                <a:sym typeface="Arial"/>
              </a:rPr>
              <a:t> </a:t>
            </a:r>
            <a:r>
              <a:rPr lang="en-GB" b="0" i="0" u="none" strike="noStrike" cap="none" dirty="0">
                <a:solidFill>
                  <a:schemeClr val="dk1"/>
                </a:solidFill>
                <a:latin typeface="Arial"/>
                <a:ea typeface="Arial"/>
                <a:cs typeface="Arial"/>
                <a:sym typeface="Arial"/>
              </a:rPr>
              <a:t>about criticising </a:t>
            </a:r>
            <a:r>
              <a:rPr lang="en-GB" b="0" i="0" u="none" strike="noStrike" cap="none" dirty="0" smtClean="0">
                <a:solidFill>
                  <a:schemeClr val="dk1"/>
                </a:solidFill>
                <a:latin typeface="Arial"/>
                <a:ea typeface="Arial"/>
                <a:cs typeface="Arial"/>
                <a:sym typeface="Arial"/>
              </a:rPr>
              <a:t>other teachers </a:t>
            </a:r>
            <a:r>
              <a:rPr lang="en-GB" b="0" i="0" u="none" strike="noStrike" cap="none" dirty="0">
                <a:solidFill>
                  <a:schemeClr val="dk1"/>
                </a:solidFill>
                <a:latin typeface="Arial"/>
                <a:ea typeface="Arial"/>
                <a:cs typeface="Arial"/>
                <a:sym typeface="Arial"/>
              </a:rPr>
              <a:t>or teaching practi</a:t>
            </a:r>
            <a:r>
              <a:rPr lang="en-GB" dirty="0">
                <a:solidFill>
                  <a:schemeClr val="dk1"/>
                </a:solidFill>
              </a:rPr>
              <a:t>ces</a:t>
            </a:r>
            <a:r>
              <a:rPr lang="en-GB" b="0" i="0" u="none" strike="noStrike" cap="none" dirty="0">
                <a:solidFill>
                  <a:schemeClr val="dk1"/>
                </a:solidFill>
                <a:latin typeface="Arial"/>
                <a:ea typeface="Arial"/>
                <a:cs typeface="Arial"/>
                <a:sym typeface="Arial"/>
              </a:rPr>
              <a:t>– focus on the children and their </a:t>
            </a:r>
            <a:r>
              <a:rPr lang="en-GB" b="0" i="0" u="none" strike="noStrike" cap="none" dirty="0" smtClean="0">
                <a:solidFill>
                  <a:schemeClr val="dk1"/>
                </a:solidFill>
                <a:latin typeface="Arial"/>
                <a:ea typeface="Arial"/>
                <a:cs typeface="Arial"/>
                <a:sym typeface="Arial"/>
              </a:rPr>
              <a:t>learning and the implications for your</a:t>
            </a:r>
            <a:r>
              <a:rPr lang="en-GB" b="0" i="0" u="none" strike="noStrike" cap="none" baseline="0" dirty="0" smtClean="0">
                <a:solidFill>
                  <a:schemeClr val="dk1"/>
                </a:solidFill>
                <a:latin typeface="Arial"/>
                <a:ea typeface="Arial"/>
                <a:cs typeface="Arial"/>
                <a:sym typeface="Arial"/>
              </a:rPr>
              <a:t> own practice. </a:t>
            </a:r>
            <a:endParaRPr sz="1600" dirty="0"/>
          </a:p>
          <a:p>
            <a:pPr marL="0" marR="0" lvl="0" indent="0" algn="l" rtl="0">
              <a:spcBef>
                <a:spcPts val="0"/>
              </a:spcBef>
              <a:spcAft>
                <a:spcPts val="0"/>
              </a:spcAft>
              <a:buNone/>
            </a:pPr>
            <a:endParaRPr dirty="0"/>
          </a:p>
          <a:p>
            <a:pPr marL="0" marR="0" lvl="0" indent="0" algn="l" rtl="0">
              <a:spcBef>
                <a:spcPts val="0"/>
              </a:spcBef>
              <a:spcAft>
                <a:spcPts val="0"/>
              </a:spcAft>
              <a:buNone/>
            </a:pPr>
            <a:r>
              <a:rPr lang="en-GB" dirty="0"/>
              <a:t>Different lenses to understand learning: presenting 5 key theories; frameworks that have been developed over a number of years by key </a:t>
            </a:r>
            <a:r>
              <a:rPr lang="en-GB" dirty="0" smtClean="0"/>
              <a:t>theorists </a:t>
            </a:r>
            <a:r>
              <a:rPr lang="en-GB" dirty="0"/>
              <a:t>to help explain and recognise learning - theories, not fact. </a:t>
            </a:r>
            <a:endParaRPr dirty="0"/>
          </a:p>
          <a:p>
            <a:pPr marL="0" marR="0" lvl="0" indent="0" algn="l" rtl="0">
              <a:spcBef>
                <a:spcPts val="360"/>
              </a:spcBef>
              <a:spcAft>
                <a:spcPts val="0"/>
              </a:spcAft>
              <a:buNone/>
            </a:pPr>
            <a:endParaRPr dirty="0"/>
          </a:p>
          <a:p>
            <a:pPr marL="0" marR="0" lvl="0" indent="0" algn="l" rtl="0">
              <a:spcBef>
                <a:spcPts val="360"/>
              </a:spcBef>
              <a:spcAft>
                <a:spcPts val="0"/>
              </a:spcAft>
              <a:buNone/>
            </a:pPr>
            <a:endParaRPr dirty="0"/>
          </a:p>
        </p:txBody>
      </p:sp>
      <p:sp>
        <p:nvSpPr>
          <p:cNvPr id="287" name="Google Shape;287;g921f1bfaa2_1_46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Arial"/>
                <a:ea typeface="Arial"/>
                <a:cs typeface="Arial"/>
                <a:sym typeface="Arial"/>
              </a:rPr>
              <a:t>7</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921f1bfaa2_1_5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921f1bfaa2_1_5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15 min task: Allocate one learning theory to each of the 5 </a:t>
            </a:r>
            <a:r>
              <a:rPr lang="en-GB" dirty="0" smtClean="0"/>
              <a:t>‘rooms’ </a:t>
            </a:r>
            <a:r>
              <a:rPr lang="en-GB" dirty="0"/>
              <a:t>you set up. </a:t>
            </a:r>
            <a:endParaRPr lang="en-GB" dirty="0" smtClean="0"/>
          </a:p>
          <a:p>
            <a:pPr marL="0" lvl="0" indent="0" algn="l" rtl="0">
              <a:spcBef>
                <a:spcPts val="0"/>
              </a:spcBef>
              <a:spcAft>
                <a:spcPts val="0"/>
              </a:spcAft>
              <a:buNone/>
            </a:pPr>
            <a:r>
              <a:rPr lang="en-GB" dirty="0" smtClean="0"/>
              <a:t>Ask </a:t>
            </a:r>
            <a:r>
              <a:rPr lang="en-GB" dirty="0"/>
              <a:t>the </a:t>
            </a:r>
            <a:r>
              <a:rPr lang="en-GB" dirty="0" smtClean="0"/>
              <a:t>students/trainee</a:t>
            </a:r>
            <a:r>
              <a:rPr lang="en-GB" baseline="0" dirty="0" smtClean="0"/>
              <a:t> teachers </a:t>
            </a:r>
            <a:r>
              <a:rPr lang="en-GB" dirty="0" smtClean="0"/>
              <a:t> </a:t>
            </a:r>
            <a:r>
              <a:rPr lang="en-GB" dirty="0"/>
              <a:t>to work together to plan a 3 minute interview but only one needs to take on the role of the interviewer. They can return to the main room at any time to ask any questions they may have. </a:t>
            </a:r>
            <a:endParaRPr dirty="0"/>
          </a:p>
          <a:p>
            <a:pPr marL="0" lvl="0" indent="0" algn="l" rtl="0">
              <a:spcBef>
                <a:spcPts val="0"/>
              </a:spcBef>
              <a:spcAft>
                <a:spcPts val="0"/>
              </a:spcAft>
              <a:buNone/>
            </a:pPr>
            <a:r>
              <a:rPr lang="en-GB" dirty="0"/>
              <a:t>15 min sharing: </a:t>
            </a:r>
            <a:r>
              <a:rPr lang="en-GB" dirty="0" smtClean="0"/>
              <a:t>Allow </a:t>
            </a:r>
            <a:r>
              <a:rPr lang="en-GB" dirty="0"/>
              <a:t>3 minutes per performance.</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GB" dirty="0"/>
              <a:t>Reassure </a:t>
            </a:r>
            <a:r>
              <a:rPr lang="en-GB" dirty="0" smtClean="0"/>
              <a:t>trainees//students</a:t>
            </a:r>
            <a:r>
              <a:rPr lang="en-GB" baseline="0" dirty="0" smtClean="0"/>
              <a:t> that </a:t>
            </a:r>
            <a:r>
              <a:rPr lang="en-GB" dirty="0" smtClean="0"/>
              <a:t>this </a:t>
            </a:r>
            <a:r>
              <a:rPr lang="en-GB" dirty="0"/>
              <a:t>is not a test that they have remembered/learnt everything about the learning </a:t>
            </a:r>
            <a:r>
              <a:rPr lang="en-GB" dirty="0" smtClean="0"/>
              <a:t>theory</a:t>
            </a:r>
            <a:r>
              <a:rPr lang="en-GB" baseline="0" dirty="0" smtClean="0"/>
              <a:t> but a way to start engaging with the different ideas. </a:t>
            </a:r>
            <a:endParaRPr dirty="0"/>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921f1bfaa2_1_110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921f1bfaa2_1_1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smtClean="0"/>
              <a:t>Copies of links</a:t>
            </a:r>
          </a:p>
          <a:p>
            <a:pPr marL="0" lvl="0" indent="0" algn="l" rtl="0">
              <a:spcBef>
                <a:spcPts val="0"/>
              </a:spcBef>
              <a:spcAft>
                <a:spcPts val="0"/>
              </a:spcAft>
              <a:buNone/>
            </a:pPr>
            <a:r>
              <a:rPr lang="en-GB" dirty="0" smtClean="0"/>
              <a:t>Behaviourism: </a:t>
            </a:r>
            <a:r>
              <a:rPr lang="en-GB" dirty="0" smtClean="0">
                <a:hlinkClick r:id="rId3"/>
              </a:rPr>
              <a:t>https://youtu.be/bq5g8u0qx5c</a:t>
            </a:r>
            <a:r>
              <a:rPr lang="en-GB" baseline="0" dirty="0" smtClean="0"/>
              <a:t> (3 </a:t>
            </a:r>
            <a:r>
              <a:rPr lang="en-GB" baseline="0" dirty="0" err="1" smtClean="0"/>
              <a:t>mins</a:t>
            </a:r>
            <a:r>
              <a:rPr lang="en-GB" baseline="0" dirty="0" smtClean="0"/>
              <a:t>) </a:t>
            </a:r>
          </a:p>
          <a:p>
            <a:pPr marL="0" lvl="0" indent="0" algn="l" rtl="0">
              <a:spcBef>
                <a:spcPts val="0"/>
              </a:spcBef>
              <a:spcAft>
                <a:spcPts val="0"/>
              </a:spcAft>
              <a:buNone/>
            </a:pPr>
            <a:r>
              <a:rPr lang="en-GB" baseline="0" dirty="0" smtClean="0"/>
              <a:t>Cognitive constructivism: </a:t>
            </a:r>
            <a:r>
              <a:rPr lang="en-GB" dirty="0" smtClean="0">
                <a:hlinkClick r:id="rId4"/>
              </a:rPr>
              <a:t>https://www.youtube.com/watch?v=lvxraaGYWuc</a:t>
            </a:r>
            <a:r>
              <a:rPr lang="en-GB" dirty="0" smtClean="0"/>
              <a:t>  (4 </a:t>
            </a:r>
            <a:r>
              <a:rPr lang="en-GB" dirty="0" err="1" smtClean="0"/>
              <a:t>mins</a:t>
            </a:r>
            <a:r>
              <a:rPr lang="en-GB" dirty="0" smtClean="0"/>
              <a:t>) </a:t>
            </a:r>
          </a:p>
          <a:p>
            <a:pPr marL="0" lvl="0" indent="0" algn="l" rtl="0">
              <a:spcBef>
                <a:spcPts val="0"/>
              </a:spcBef>
              <a:spcAft>
                <a:spcPts val="0"/>
              </a:spcAft>
              <a:buNone/>
            </a:pPr>
            <a:r>
              <a:rPr lang="en-GB" dirty="0" smtClean="0"/>
              <a:t>Social constructivism: </a:t>
            </a:r>
            <a:r>
              <a:rPr lang="en-GB" baseline="0" dirty="0" smtClean="0"/>
              <a:t> </a:t>
            </a:r>
            <a:r>
              <a:rPr lang="en-GB" dirty="0" smtClean="0">
                <a:hlinkClick r:id="rId5"/>
              </a:rPr>
              <a:t>https://www.youtube.com/watch?v=NcznYMK6r_8</a:t>
            </a:r>
            <a:r>
              <a:rPr lang="en-GB" dirty="0" smtClean="0"/>
              <a:t>  (4 </a:t>
            </a:r>
            <a:r>
              <a:rPr lang="en-GB" dirty="0" err="1" smtClean="0"/>
              <a:t>mins</a:t>
            </a:r>
            <a:r>
              <a:rPr lang="en-GB" dirty="0" smtClean="0"/>
              <a:t>) </a:t>
            </a:r>
          </a:p>
          <a:p>
            <a:pPr marL="0" lvl="0" indent="0" algn="l" rtl="0">
              <a:spcBef>
                <a:spcPts val="0"/>
              </a:spcBef>
              <a:spcAft>
                <a:spcPts val="0"/>
              </a:spcAft>
              <a:buNone/>
            </a:pPr>
            <a:r>
              <a:rPr lang="en-GB" dirty="0" smtClean="0"/>
              <a:t>Sociocultural</a:t>
            </a:r>
            <a:r>
              <a:rPr lang="en-GB" baseline="0" dirty="0" smtClean="0"/>
              <a:t> constructivism: </a:t>
            </a:r>
            <a:r>
              <a:rPr lang="en-GB" dirty="0" smtClean="0">
                <a:hlinkClick r:id="rId6"/>
              </a:rPr>
              <a:t>Robin Alexander’s Dialogic Teaching</a:t>
            </a:r>
            <a:r>
              <a:rPr lang="en-GB" baseline="0" dirty="0" smtClean="0"/>
              <a:t> (6 </a:t>
            </a:r>
            <a:r>
              <a:rPr lang="en-GB" baseline="0" dirty="0" err="1" smtClean="0"/>
              <a:t>mins</a:t>
            </a:r>
            <a:r>
              <a:rPr lang="en-GB" baseline="0" dirty="0" smtClean="0"/>
              <a:t> focus on first 4 </a:t>
            </a:r>
            <a:r>
              <a:rPr lang="en-GB" baseline="0" dirty="0" err="1" smtClean="0"/>
              <a:t>mins</a:t>
            </a:r>
            <a:r>
              <a:rPr lang="en-GB" baseline="0" dirty="0" smtClean="0"/>
              <a:t>)</a:t>
            </a:r>
          </a:p>
          <a:p>
            <a:pPr marL="0" lvl="0" indent="0" algn="l" rtl="0">
              <a:spcBef>
                <a:spcPts val="0"/>
              </a:spcBef>
              <a:spcAft>
                <a:spcPts val="0"/>
              </a:spcAft>
              <a:buNone/>
            </a:pPr>
            <a:r>
              <a:rPr lang="en-GB" baseline="0" dirty="0" smtClean="0"/>
              <a:t>Science of Learning: </a:t>
            </a:r>
            <a:r>
              <a:rPr lang="en-GB" dirty="0" smtClean="0">
                <a:hlinkClick r:id="rId7"/>
              </a:rPr>
              <a:t>https://www.youtube.com/watch?v=ilbf10mHcv4</a:t>
            </a:r>
            <a:r>
              <a:rPr lang="en-GB" dirty="0" smtClean="0"/>
              <a:t> (6 </a:t>
            </a:r>
            <a:r>
              <a:rPr lang="en-GB" dirty="0" err="1" smtClean="0"/>
              <a:t>mins</a:t>
            </a:r>
            <a:r>
              <a:rPr lang="en-GB" dirty="0" smtClean="0"/>
              <a:t>)</a:t>
            </a:r>
            <a:endParaRPr lang="en-GB" baseline="0" dirty="0" smtClean="0"/>
          </a:p>
          <a:p>
            <a:pPr marL="0" lvl="0" indent="0" algn="l" rtl="0">
              <a:spcBef>
                <a:spcPts val="0"/>
              </a:spcBef>
              <a:spcAft>
                <a:spcPts val="0"/>
              </a:spcAft>
              <a:buNone/>
            </a:pPr>
            <a:endParaRPr lang="en-GB" dirty="0" smtClean="0"/>
          </a:p>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992767"/>
            <a:ext cx="8520600" cy="27369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3778833"/>
            <a:ext cx="8520600" cy="10569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474833"/>
            <a:ext cx="8520600" cy="26181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4202967"/>
            <a:ext cx="8520600" cy="17343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4"/>
        <p:cNvGrpSpPr/>
        <p:nvPr/>
      </p:nvGrpSpPr>
      <p:grpSpPr>
        <a:xfrm>
          <a:off x="0" y="0"/>
          <a:ext cx="0" cy="0"/>
          <a:chOff x="0" y="0"/>
          <a:chExt cx="0" cy="0"/>
        </a:xfrm>
      </p:grpSpPr>
      <p:sp>
        <p:nvSpPr>
          <p:cNvPr id="55" name="Google Shape;55;p14"/>
          <p:cNvSpPr txBox="1">
            <a:spLocks noGrp="1"/>
          </p:cNvSpPr>
          <p:nvPr>
            <p:ph type="ctrTitle"/>
          </p:nvPr>
        </p:nvSpPr>
        <p:spPr>
          <a:xfrm>
            <a:off x="311708" y="992767"/>
            <a:ext cx="8520600" cy="2736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56" name="Google Shape;56;p14"/>
          <p:cNvSpPr txBox="1">
            <a:spLocks noGrp="1"/>
          </p:cNvSpPr>
          <p:nvPr>
            <p:ph type="subTitle" idx="1"/>
          </p:nvPr>
        </p:nvSpPr>
        <p:spPr>
          <a:xfrm>
            <a:off x="311700" y="3778833"/>
            <a:ext cx="8520600" cy="1056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57" name="Google Shape;57;p14"/>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8"/>
        <p:cNvGrpSpPr/>
        <p:nvPr/>
      </p:nvGrpSpPr>
      <p:grpSpPr>
        <a:xfrm>
          <a:off x="0" y="0"/>
          <a:ext cx="0" cy="0"/>
          <a:chOff x="0" y="0"/>
          <a:chExt cx="0" cy="0"/>
        </a:xfrm>
      </p:grpSpPr>
      <p:sp>
        <p:nvSpPr>
          <p:cNvPr id="59" name="Google Shape;59;p15"/>
          <p:cNvSpPr txBox="1">
            <a:spLocks noGrp="1"/>
          </p:cNvSpPr>
          <p:nvPr>
            <p:ph type="title"/>
          </p:nvPr>
        </p:nvSpPr>
        <p:spPr>
          <a:xfrm>
            <a:off x="311700" y="2867800"/>
            <a:ext cx="8520600" cy="1122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60" name="Google Shape;60;p15"/>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1"/>
        <p:cNvGrpSpPr/>
        <p:nvPr/>
      </p:nvGrpSpPr>
      <p:grpSpPr>
        <a:xfrm>
          <a:off x="0" y="0"/>
          <a:ext cx="0" cy="0"/>
          <a:chOff x="0" y="0"/>
          <a:chExt cx="0" cy="0"/>
        </a:xfrm>
      </p:grpSpPr>
      <p:sp>
        <p:nvSpPr>
          <p:cNvPr id="62" name="Google Shape;62;p16"/>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3" name="Google Shape;63;p16"/>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64" name="Google Shape;64;p16"/>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5"/>
        <p:cNvGrpSpPr/>
        <p:nvPr/>
      </p:nvGrpSpPr>
      <p:grpSpPr>
        <a:xfrm>
          <a:off x="0" y="0"/>
          <a:ext cx="0" cy="0"/>
          <a:chOff x="0" y="0"/>
          <a:chExt cx="0" cy="0"/>
        </a:xfrm>
      </p:grpSpPr>
      <p:sp>
        <p:nvSpPr>
          <p:cNvPr id="66" name="Google Shape;66;p17"/>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7" name="Google Shape;67;p17"/>
          <p:cNvSpPr txBox="1">
            <a:spLocks noGrp="1"/>
          </p:cNvSpPr>
          <p:nvPr>
            <p:ph type="body" idx="1"/>
          </p:nvPr>
        </p:nvSpPr>
        <p:spPr>
          <a:xfrm>
            <a:off x="311700" y="1536633"/>
            <a:ext cx="3999900" cy="45552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68" name="Google Shape;68;p17"/>
          <p:cNvSpPr txBox="1">
            <a:spLocks noGrp="1"/>
          </p:cNvSpPr>
          <p:nvPr>
            <p:ph type="body" idx="2"/>
          </p:nvPr>
        </p:nvSpPr>
        <p:spPr>
          <a:xfrm>
            <a:off x="4832400" y="1536633"/>
            <a:ext cx="3999900" cy="45552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69" name="Google Shape;69;p17"/>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0"/>
        <p:cNvGrpSpPr/>
        <p:nvPr/>
      </p:nvGrpSpPr>
      <p:grpSpPr>
        <a:xfrm>
          <a:off x="0" y="0"/>
          <a:ext cx="0" cy="0"/>
          <a:chOff x="0" y="0"/>
          <a:chExt cx="0" cy="0"/>
        </a:xfrm>
      </p:grpSpPr>
      <p:sp>
        <p:nvSpPr>
          <p:cNvPr id="71" name="Google Shape;71;p18"/>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2" name="Google Shape;72;p18"/>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3"/>
        <p:cNvGrpSpPr/>
        <p:nvPr/>
      </p:nvGrpSpPr>
      <p:grpSpPr>
        <a:xfrm>
          <a:off x="0" y="0"/>
          <a:ext cx="0" cy="0"/>
          <a:chOff x="0" y="0"/>
          <a:chExt cx="0" cy="0"/>
        </a:xfrm>
      </p:grpSpPr>
      <p:sp>
        <p:nvSpPr>
          <p:cNvPr id="74" name="Google Shape;74;p19"/>
          <p:cNvSpPr txBox="1">
            <a:spLocks noGrp="1"/>
          </p:cNvSpPr>
          <p:nvPr>
            <p:ph type="title"/>
          </p:nvPr>
        </p:nvSpPr>
        <p:spPr>
          <a:xfrm>
            <a:off x="311700" y="740800"/>
            <a:ext cx="2808000" cy="1007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75" name="Google Shape;75;p19"/>
          <p:cNvSpPr txBox="1">
            <a:spLocks noGrp="1"/>
          </p:cNvSpPr>
          <p:nvPr>
            <p:ph type="body" idx="1"/>
          </p:nvPr>
        </p:nvSpPr>
        <p:spPr>
          <a:xfrm>
            <a:off x="311700" y="1852800"/>
            <a:ext cx="2808000" cy="42393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76" name="Google Shape;76;p19"/>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77"/>
        <p:cNvGrpSpPr/>
        <p:nvPr/>
      </p:nvGrpSpPr>
      <p:grpSpPr>
        <a:xfrm>
          <a:off x="0" y="0"/>
          <a:ext cx="0" cy="0"/>
          <a:chOff x="0" y="0"/>
          <a:chExt cx="0" cy="0"/>
        </a:xfrm>
      </p:grpSpPr>
      <p:sp>
        <p:nvSpPr>
          <p:cNvPr id="78" name="Google Shape;78;p20"/>
          <p:cNvSpPr txBox="1">
            <a:spLocks noGrp="1"/>
          </p:cNvSpPr>
          <p:nvPr>
            <p:ph type="title"/>
          </p:nvPr>
        </p:nvSpPr>
        <p:spPr>
          <a:xfrm>
            <a:off x="490250" y="600200"/>
            <a:ext cx="6367800" cy="54543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79" name="Google Shape;79;p20"/>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0"/>
        <p:cNvGrpSpPr/>
        <p:nvPr/>
      </p:nvGrpSpPr>
      <p:grpSpPr>
        <a:xfrm>
          <a:off x="0" y="0"/>
          <a:ext cx="0" cy="0"/>
          <a:chOff x="0" y="0"/>
          <a:chExt cx="0" cy="0"/>
        </a:xfrm>
      </p:grpSpPr>
      <p:sp>
        <p:nvSpPr>
          <p:cNvPr id="81" name="Google Shape;81;p21"/>
          <p:cNvSpPr/>
          <p:nvPr/>
        </p:nvSpPr>
        <p:spPr>
          <a:xfrm>
            <a:off x="4572000" y="-167"/>
            <a:ext cx="4572000" cy="6858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1"/>
          <p:cNvSpPr txBox="1">
            <a:spLocks noGrp="1"/>
          </p:cNvSpPr>
          <p:nvPr>
            <p:ph type="title"/>
          </p:nvPr>
        </p:nvSpPr>
        <p:spPr>
          <a:xfrm>
            <a:off x="265500" y="1644233"/>
            <a:ext cx="4045200" cy="1976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83" name="Google Shape;83;p21"/>
          <p:cNvSpPr txBox="1">
            <a:spLocks noGrp="1"/>
          </p:cNvSpPr>
          <p:nvPr>
            <p:ph type="subTitle" idx="1"/>
          </p:nvPr>
        </p:nvSpPr>
        <p:spPr>
          <a:xfrm>
            <a:off x="265500" y="3737433"/>
            <a:ext cx="4045200" cy="164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84" name="Google Shape;84;p21"/>
          <p:cNvSpPr txBox="1">
            <a:spLocks noGrp="1"/>
          </p:cNvSpPr>
          <p:nvPr>
            <p:ph type="body" idx="2"/>
          </p:nvPr>
        </p:nvSpPr>
        <p:spPr>
          <a:xfrm>
            <a:off x="4939500" y="965433"/>
            <a:ext cx="3837000" cy="4926900"/>
          </a:xfrm>
          <a:prstGeom prst="rect">
            <a:avLst/>
          </a:prstGeom>
        </p:spPr>
        <p:txBody>
          <a:bodyPr spcFirstLastPara="1" wrap="square" lIns="91425" tIns="91425" rIns="91425" bIns="91425" anchor="ctr"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85" name="Google Shape;85;p21"/>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867800"/>
            <a:ext cx="8520600" cy="11223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86"/>
        <p:cNvGrpSpPr/>
        <p:nvPr/>
      </p:nvGrpSpPr>
      <p:grpSpPr>
        <a:xfrm>
          <a:off x="0" y="0"/>
          <a:ext cx="0" cy="0"/>
          <a:chOff x="0" y="0"/>
          <a:chExt cx="0" cy="0"/>
        </a:xfrm>
      </p:grpSpPr>
      <p:sp>
        <p:nvSpPr>
          <p:cNvPr id="87" name="Google Shape;87;p22"/>
          <p:cNvSpPr txBox="1">
            <a:spLocks noGrp="1"/>
          </p:cNvSpPr>
          <p:nvPr>
            <p:ph type="body" idx="1"/>
          </p:nvPr>
        </p:nvSpPr>
        <p:spPr>
          <a:xfrm>
            <a:off x="311700" y="5640767"/>
            <a:ext cx="5998800" cy="806700"/>
          </a:xfrm>
          <a:prstGeom prst="rect">
            <a:avLst/>
          </a:prstGeom>
        </p:spPr>
        <p:txBody>
          <a:bodyPr spcFirstLastPara="1" wrap="square" lIns="91425" tIns="91425" rIns="91425" bIns="91425" anchor="ctr" anchorCtr="0">
            <a:noAutofit/>
          </a:bodyPr>
          <a:lstStyle>
            <a:lvl1pPr marL="457200" lvl="0" indent="-228600" rtl="0">
              <a:lnSpc>
                <a:spcPct val="100000"/>
              </a:lnSpc>
              <a:spcBef>
                <a:spcPts val="0"/>
              </a:spcBef>
              <a:spcAft>
                <a:spcPts val="0"/>
              </a:spcAft>
              <a:buSzPts val="1800"/>
              <a:buNone/>
              <a:defRPr/>
            </a:lvl1pPr>
          </a:lstStyle>
          <a:p>
            <a:endParaRPr/>
          </a:p>
        </p:txBody>
      </p:sp>
      <p:sp>
        <p:nvSpPr>
          <p:cNvPr id="88" name="Google Shape;88;p2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89"/>
        <p:cNvGrpSpPr/>
        <p:nvPr/>
      </p:nvGrpSpPr>
      <p:grpSpPr>
        <a:xfrm>
          <a:off x="0" y="0"/>
          <a:ext cx="0" cy="0"/>
          <a:chOff x="0" y="0"/>
          <a:chExt cx="0" cy="0"/>
        </a:xfrm>
      </p:grpSpPr>
      <p:sp>
        <p:nvSpPr>
          <p:cNvPr id="90" name="Google Shape;90;p23"/>
          <p:cNvSpPr txBox="1">
            <a:spLocks noGrp="1"/>
          </p:cNvSpPr>
          <p:nvPr>
            <p:ph type="title" hasCustomPrompt="1"/>
          </p:nvPr>
        </p:nvSpPr>
        <p:spPr>
          <a:xfrm>
            <a:off x="311700" y="1474833"/>
            <a:ext cx="8520600" cy="2618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91" name="Google Shape;91;p23"/>
          <p:cNvSpPr txBox="1">
            <a:spLocks noGrp="1"/>
          </p:cNvSpPr>
          <p:nvPr>
            <p:ph type="body" idx="1"/>
          </p:nvPr>
        </p:nvSpPr>
        <p:spPr>
          <a:xfrm>
            <a:off x="311700" y="4202967"/>
            <a:ext cx="8520600" cy="1734300"/>
          </a:xfrm>
          <a:prstGeom prst="rect">
            <a:avLst/>
          </a:prstGeom>
        </p:spPr>
        <p:txBody>
          <a:bodyPr spcFirstLastPara="1" wrap="square" lIns="91425" tIns="91425" rIns="91425" bIns="91425" anchor="t" anchorCtr="0">
            <a:noAutofit/>
          </a:bodyPr>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92" name="Google Shape;92;p23"/>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3"/>
        <p:cNvGrpSpPr/>
        <p:nvPr/>
      </p:nvGrpSpPr>
      <p:grpSpPr>
        <a:xfrm>
          <a:off x="0" y="0"/>
          <a:ext cx="0" cy="0"/>
          <a:chOff x="0" y="0"/>
          <a:chExt cx="0" cy="0"/>
        </a:xfrm>
      </p:grpSpPr>
      <p:sp>
        <p:nvSpPr>
          <p:cNvPr id="94" name="Google Shape;94;p24"/>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5"/>
        <p:cNvGrpSpPr/>
        <p:nvPr/>
      </p:nvGrpSpPr>
      <p:grpSpPr>
        <a:xfrm>
          <a:off x="0" y="0"/>
          <a:ext cx="0" cy="0"/>
          <a:chOff x="0" y="0"/>
          <a:chExt cx="0" cy="0"/>
        </a:xfrm>
      </p:grpSpPr>
      <p:sp>
        <p:nvSpPr>
          <p:cNvPr id="96" name="Google Shape;96;p25"/>
          <p:cNvSpPr txBox="1">
            <a:spLocks noGrp="1"/>
          </p:cNvSpPr>
          <p:nvPr>
            <p:ph type="title"/>
          </p:nvPr>
        </p:nvSpPr>
        <p:spPr>
          <a:xfrm>
            <a:off x="457200" y="274638"/>
            <a:ext cx="8229600" cy="11433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dk1"/>
              </a:buClr>
              <a:buSzPts val="2800"/>
              <a:buFont typeface="Calibri"/>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7" name="Google Shape;97;p25"/>
          <p:cNvSpPr txBox="1">
            <a:spLocks noGrp="1"/>
          </p:cNvSpPr>
          <p:nvPr>
            <p:ph type="body" idx="1"/>
          </p:nvPr>
        </p:nvSpPr>
        <p:spPr>
          <a:xfrm>
            <a:off x="457200" y="1600200"/>
            <a:ext cx="8229600" cy="4526100"/>
          </a:xfrm>
          <a:prstGeom prst="rect">
            <a:avLst/>
          </a:prstGeom>
          <a:noFill/>
          <a:ln>
            <a:noFill/>
          </a:ln>
        </p:spPr>
        <p:txBody>
          <a:bodyPr spcFirstLastPara="1" wrap="square" lIns="91425" tIns="91425" rIns="91425" bIns="91425" anchor="t" anchorCtr="0">
            <a:noAutofit/>
          </a:bodyPr>
          <a:lstStyle>
            <a:lvl1pPr marL="457200" lvl="0" indent="-342900" algn="l" rtl="0">
              <a:spcBef>
                <a:spcPts val="640"/>
              </a:spcBef>
              <a:spcAft>
                <a:spcPts val="0"/>
              </a:spcAft>
              <a:buClr>
                <a:schemeClr val="dk1"/>
              </a:buClr>
              <a:buSzPts val="1800"/>
              <a:buFont typeface="Calibri"/>
              <a:buChar char="•"/>
              <a:defRPr/>
            </a:lvl1pPr>
            <a:lvl2pPr marL="914400" lvl="1" indent="-317500" algn="l" rtl="0">
              <a:spcBef>
                <a:spcPts val="1600"/>
              </a:spcBef>
              <a:spcAft>
                <a:spcPts val="0"/>
              </a:spcAft>
              <a:buClr>
                <a:schemeClr val="dk1"/>
              </a:buClr>
              <a:buSzPts val="1400"/>
              <a:buFont typeface="Calibri"/>
              <a:buChar char="–"/>
              <a:defRPr/>
            </a:lvl2pPr>
            <a:lvl3pPr marL="1371600" lvl="2" indent="-317500" algn="l" rtl="0">
              <a:spcBef>
                <a:spcPts val="1600"/>
              </a:spcBef>
              <a:spcAft>
                <a:spcPts val="0"/>
              </a:spcAft>
              <a:buClr>
                <a:schemeClr val="dk1"/>
              </a:buClr>
              <a:buSzPts val="1400"/>
              <a:buFont typeface="Calibri"/>
              <a:buChar char="•"/>
              <a:defRPr/>
            </a:lvl3pPr>
            <a:lvl4pPr marL="1828800" lvl="3" indent="-317500" algn="l" rtl="0">
              <a:spcBef>
                <a:spcPts val="1600"/>
              </a:spcBef>
              <a:spcAft>
                <a:spcPts val="0"/>
              </a:spcAft>
              <a:buClr>
                <a:schemeClr val="dk1"/>
              </a:buClr>
              <a:buSzPts val="1400"/>
              <a:buFont typeface="Calibri"/>
              <a:buChar char="–"/>
              <a:defRPr/>
            </a:lvl4pPr>
            <a:lvl5pPr marL="2286000" lvl="4" indent="-317500" algn="l" rtl="0">
              <a:spcBef>
                <a:spcPts val="1600"/>
              </a:spcBef>
              <a:spcAft>
                <a:spcPts val="0"/>
              </a:spcAft>
              <a:buClr>
                <a:schemeClr val="dk1"/>
              </a:buClr>
              <a:buSzPts val="1400"/>
              <a:buFont typeface="Calibri"/>
              <a:buChar char="»"/>
              <a:defRPr/>
            </a:lvl5pPr>
            <a:lvl6pPr marL="2743200" lvl="5" indent="-317500" algn="l" rtl="0">
              <a:spcBef>
                <a:spcPts val="1600"/>
              </a:spcBef>
              <a:spcAft>
                <a:spcPts val="0"/>
              </a:spcAft>
              <a:buClr>
                <a:schemeClr val="dk1"/>
              </a:buClr>
              <a:buSzPts val="1400"/>
              <a:buFont typeface="Calibri"/>
              <a:buChar char="•"/>
              <a:defRPr/>
            </a:lvl6pPr>
            <a:lvl7pPr marL="3200400" lvl="6" indent="-317500" algn="l" rtl="0">
              <a:spcBef>
                <a:spcPts val="1600"/>
              </a:spcBef>
              <a:spcAft>
                <a:spcPts val="0"/>
              </a:spcAft>
              <a:buClr>
                <a:schemeClr val="dk1"/>
              </a:buClr>
              <a:buSzPts val="1400"/>
              <a:buFont typeface="Calibri"/>
              <a:buChar char="•"/>
              <a:defRPr/>
            </a:lvl7pPr>
            <a:lvl8pPr marL="3657600" lvl="7" indent="-317500" algn="l" rtl="0">
              <a:spcBef>
                <a:spcPts val="1600"/>
              </a:spcBef>
              <a:spcAft>
                <a:spcPts val="0"/>
              </a:spcAft>
              <a:buClr>
                <a:schemeClr val="dk1"/>
              </a:buClr>
              <a:buSzPts val="1400"/>
              <a:buFont typeface="Calibri"/>
              <a:buChar char="•"/>
              <a:defRPr/>
            </a:lvl8pPr>
            <a:lvl9pPr marL="4114800" lvl="8" indent="-317500" algn="l" rtl="0">
              <a:spcBef>
                <a:spcPts val="1600"/>
              </a:spcBef>
              <a:spcAft>
                <a:spcPts val="1600"/>
              </a:spcAft>
              <a:buClr>
                <a:schemeClr val="dk1"/>
              </a:buClr>
              <a:buSzPts val="1400"/>
              <a:buFont typeface="Calibri"/>
              <a:buChar char="•"/>
              <a:defRPr/>
            </a:lvl9pPr>
          </a:lstStyle>
          <a:p>
            <a:endParaRPr/>
          </a:p>
        </p:txBody>
      </p:sp>
      <p:sp>
        <p:nvSpPr>
          <p:cNvPr id="98" name="Google Shape;98;p25"/>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L="0" marR="0" lvl="0" indent="-88900" algn="l"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99" name="Google Shape;99;p25"/>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L="0" marR="0" lvl="0" indent="-88900" algn="ctr"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100" name="Google Shape;100;p25"/>
          <p:cNvSpPr txBox="1">
            <a:spLocks noGrp="1"/>
          </p:cNvSpPr>
          <p:nvPr>
            <p:ph type="sldNum" idx="12"/>
          </p:nvPr>
        </p:nvSpPr>
        <p:spPr>
          <a:xfrm>
            <a:off x="6553200" y="6356350"/>
            <a:ext cx="2133600" cy="365100"/>
          </a:xfrm>
          <a:prstGeom prst="rect">
            <a:avLst/>
          </a:prstGeom>
          <a:noFill/>
          <a:ln>
            <a:noFill/>
          </a:ln>
        </p:spPr>
        <p:txBody>
          <a:bodyPr spcFirstLastPara="1" wrap="square" lIns="91425" tIns="91425" rIns="91425" bIns="91425" anchor="ctr" anchorCtr="0">
            <a:noAutofit/>
          </a:bodyPr>
          <a:lstStyle>
            <a:lvl1pPr marL="0" marR="0" lvl="0" indent="0" algn="r" rtl="0">
              <a:buNone/>
              <a:defRPr/>
            </a:lvl1pPr>
            <a:lvl2pPr marL="0" marR="0" lvl="1" indent="0" algn="r" rtl="0">
              <a:buNone/>
              <a:defRPr/>
            </a:lvl2pPr>
            <a:lvl3pPr marL="0" marR="0" lvl="2" indent="0" algn="r" rtl="0">
              <a:buNone/>
              <a:defRPr/>
            </a:lvl3pPr>
            <a:lvl4pPr marL="0" marR="0" lvl="3" indent="0" algn="r" rtl="0">
              <a:buNone/>
              <a:defRPr/>
            </a:lvl4pPr>
            <a:lvl5pPr marL="0" marR="0" lvl="4" indent="0" algn="r" rtl="0">
              <a:buNone/>
              <a:defRPr/>
            </a:lvl5pPr>
            <a:lvl6pPr marL="0" marR="0" lvl="5" indent="0" algn="r" rtl="0">
              <a:buNone/>
              <a:defRPr/>
            </a:lvl6pPr>
            <a:lvl7pPr marL="0" marR="0" lvl="6" indent="0" algn="r" rtl="0">
              <a:buNone/>
              <a:defRPr/>
            </a:lvl7pPr>
            <a:lvl8pPr marL="0" marR="0" lvl="7" indent="0" algn="r" rtl="0">
              <a:buNone/>
              <a:defRPr/>
            </a:lvl8pPr>
            <a:lvl9pPr marL="0" marR="0" lvl="8" indent="0" algn="r" rtl="0">
              <a:buNone/>
              <a:defRPr/>
            </a:lvl9pPr>
          </a:lstStyle>
          <a:p>
            <a:pPr marL="0" lvl="0" indent="-88900" algn="r" rtl="0">
              <a:spcBef>
                <a:spcPts val="0"/>
              </a:spcBef>
              <a:spcAft>
                <a:spcPts val="0"/>
              </a:spcAft>
              <a:buSzPts val="1400"/>
              <a:buChar char="●"/>
            </a:pPr>
            <a:endParaRPr/>
          </a:p>
          <a:p>
            <a:pPr marL="457200" lvl="1" indent="-88900" algn="l" rtl="0">
              <a:spcBef>
                <a:spcPts val="0"/>
              </a:spcBef>
              <a:spcAft>
                <a:spcPts val="0"/>
              </a:spcAft>
              <a:buSzPts val="1400"/>
              <a:buChar char="○"/>
            </a:pPr>
            <a:endParaRPr/>
          </a:p>
          <a:p>
            <a:pPr marL="914400" lvl="2" indent="-88900" algn="l" rtl="0">
              <a:spcBef>
                <a:spcPts val="0"/>
              </a:spcBef>
              <a:spcAft>
                <a:spcPts val="0"/>
              </a:spcAft>
              <a:buSzPts val="1400"/>
              <a:buChar char="■"/>
            </a:pPr>
            <a:endParaRPr/>
          </a:p>
          <a:p>
            <a:pPr marL="1371600" lvl="3" indent="-88900" algn="l" rtl="0">
              <a:spcBef>
                <a:spcPts val="0"/>
              </a:spcBef>
              <a:spcAft>
                <a:spcPts val="0"/>
              </a:spcAft>
              <a:buSzPts val="1400"/>
              <a:buChar char="●"/>
            </a:pPr>
            <a:endParaRPr/>
          </a:p>
          <a:p>
            <a:pPr marL="1828800" lvl="4" indent="-88900" algn="l" rtl="0">
              <a:spcBef>
                <a:spcPts val="0"/>
              </a:spcBef>
              <a:spcAft>
                <a:spcPts val="0"/>
              </a:spcAft>
              <a:buSzPts val="1400"/>
              <a:buChar char="○"/>
            </a:pPr>
            <a:endParaRPr/>
          </a:p>
          <a:p>
            <a:pPr marL="2286000" lvl="5" indent="-88900" algn="l" rtl="0">
              <a:spcBef>
                <a:spcPts val="0"/>
              </a:spcBef>
              <a:spcAft>
                <a:spcPts val="0"/>
              </a:spcAft>
              <a:buSzPts val="1400"/>
              <a:buChar char="■"/>
            </a:pPr>
            <a:endParaRPr/>
          </a:p>
          <a:p>
            <a:pPr marL="2743200" lvl="6" indent="-88900" algn="l" rtl="0">
              <a:spcBef>
                <a:spcPts val="0"/>
              </a:spcBef>
              <a:spcAft>
                <a:spcPts val="0"/>
              </a:spcAft>
              <a:buSzPts val="1400"/>
              <a:buChar char="●"/>
            </a:pPr>
            <a:endParaRPr/>
          </a:p>
          <a:p>
            <a:pPr marL="3200400" lvl="7" indent="-88900" algn="l" rtl="0">
              <a:spcBef>
                <a:spcPts val="0"/>
              </a:spcBef>
              <a:spcAft>
                <a:spcPts val="0"/>
              </a:spcAft>
              <a:buSzPts val="1400"/>
              <a:buChar char="○"/>
            </a:pPr>
            <a:endParaRPr/>
          </a:p>
          <a:p>
            <a:pPr marL="3657600" lvl="8" indent="-88900" algn="l" rtl="0">
              <a:spcBef>
                <a:spcPts val="0"/>
              </a:spcBef>
              <a:spcAft>
                <a:spcPts val="0"/>
              </a:spcAft>
              <a:buSzPts val="1400"/>
              <a:buChar char="■"/>
            </a:pPr>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6"/>
        <p:cNvGrpSpPr/>
        <p:nvPr/>
      </p:nvGrpSpPr>
      <p:grpSpPr>
        <a:xfrm>
          <a:off x="0" y="0"/>
          <a:ext cx="0" cy="0"/>
          <a:chOff x="0" y="0"/>
          <a:chExt cx="0" cy="0"/>
        </a:xfrm>
      </p:grpSpPr>
      <p:sp>
        <p:nvSpPr>
          <p:cNvPr id="107" name="Google Shape;107;p27"/>
          <p:cNvSpPr txBox="1">
            <a:spLocks noGrp="1"/>
          </p:cNvSpPr>
          <p:nvPr>
            <p:ph type="ctrTitle"/>
          </p:nvPr>
        </p:nvSpPr>
        <p:spPr>
          <a:xfrm>
            <a:off x="311708" y="992767"/>
            <a:ext cx="8520600" cy="2736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08" name="Google Shape;108;p27"/>
          <p:cNvSpPr txBox="1">
            <a:spLocks noGrp="1"/>
          </p:cNvSpPr>
          <p:nvPr>
            <p:ph type="subTitle" idx="1"/>
          </p:nvPr>
        </p:nvSpPr>
        <p:spPr>
          <a:xfrm>
            <a:off x="311700" y="3778833"/>
            <a:ext cx="8520600" cy="1056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09" name="Google Shape;109;p27"/>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0"/>
        <p:cNvGrpSpPr/>
        <p:nvPr/>
      </p:nvGrpSpPr>
      <p:grpSpPr>
        <a:xfrm>
          <a:off x="0" y="0"/>
          <a:ext cx="0" cy="0"/>
          <a:chOff x="0" y="0"/>
          <a:chExt cx="0" cy="0"/>
        </a:xfrm>
      </p:grpSpPr>
      <p:sp>
        <p:nvSpPr>
          <p:cNvPr id="111" name="Google Shape;111;p28"/>
          <p:cNvSpPr txBox="1">
            <a:spLocks noGrp="1"/>
          </p:cNvSpPr>
          <p:nvPr>
            <p:ph type="title"/>
          </p:nvPr>
        </p:nvSpPr>
        <p:spPr>
          <a:xfrm>
            <a:off x="311700" y="2867800"/>
            <a:ext cx="8520600" cy="1122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12" name="Google Shape;112;p28"/>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13"/>
        <p:cNvGrpSpPr/>
        <p:nvPr/>
      </p:nvGrpSpPr>
      <p:grpSpPr>
        <a:xfrm>
          <a:off x="0" y="0"/>
          <a:ext cx="0" cy="0"/>
          <a:chOff x="0" y="0"/>
          <a:chExt cx="0" cy="0"/>
        </a:xfrm>
      </p:grpSpPr>
      <p:sp>
        <p:nvSpPr>
          <p:cNvPr id="114" name="Google Shape;114;p29"/>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15" name="Google Shape;115;p29"/>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16" name="Google Shape;116;p29"/>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pic>
        <p:nvPicPr>
          <p:cNvPr id="117" name="Google Shape;117;p29" descr="Bath Spa University white writing on blue background." title="Logo"/>
          <p:cNvPicPr preferRelativeResize="0"/>
          <p:nvPr/>
        </p:nvPicPr>
        <p:blipFill>
          <a:blip r:embed="rId2">
            <a:alphaModFix/>
          </a:blip>
          <a:stretch>
            <a:fillRect/>
          </a:stretch>
        </p:blipFill>
        <p:spPr>
          <a:xfrm>
            <a:off x="8409700" y="5862524"/>
            <a:ext cx="662925" cy="662925"/>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18"/>
        <p:cNvGrpSpPr/>
        <p:nvPr/>
      </p:nvGrpSpPr>
      <p:grpSpPr>
        <a:xfrm>
          <a:off x="0" y="0"/>
          <a:ext cx="0" cy="0"/>
          <a:chOff x="0" y="0"/>
          <a:chExt cx="0" cy="0"/>
        </a:xfrm>
      </p:grpSpPr>
      <p:sp>
        <p:nvSpPr>
          <p:cNvPr id="119" name="Google Shape;119;p30"/>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20" name="Google Shape;120;p30"/>
          <p:cNvSpPr txBox="1">
            <a:spLocks noGrp="1"/>
          </p:cNvSpPr>
          <p:nvPr>
            <p:ph type="body" idx="1"/>
          </p:nvPr>
        </p:nvSpPr>
        <p:spPr>
          <a:xfrm>
            <a:off x="311700" y="1536633"/>
            <a:ext cx="3999900" cy="45552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121" name="Google Shape;121;p30"/>
          <p:cNvSpPr txBox="1">
            <a:spLocks noGrp="1"/>
          </p:cNvSpPr>
          <p:nvPr>
            <p:ph type="body" idx="2"/>
          </p:nvPr>
        </p:nvSpPr>
        <p:spPr>
          <a:xfrm>
            <a:off x="4832400" y="1536633"/>
            <a:ext cx="3999900" cy="45552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122" name="Google Shape;122;p30"/>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3"/>
        <p:cNvGrpSpPr/>
        <p:nvPr/>
      </p:nvGrpSpPr>
      <p:grpSpPr>
        <a:xfrm>
          <a:off x="0" y="0"/>
          <a:ext cx="0" cy="0"/>
          <a:chOff x="0" y="0"/>
          <a:chExt cx="0" cy="0"/>
        </a:xfrm>
      </p:grpSpPr>
      <p:sp>
        <p:nvSpPr>
          <p:cNvPr id="124" name="Google Shape;124;p31"/>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25" name="Google Shape;125;p31"/>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26"/>
        <p:cNvGrpSpPr/>
        <p:nvPr/>
      </p:nvGrpSpPr>
      <p:grpSpPr>
        <a:xfrm>
          <a:off x="0" y="0"/>
          <a:ext cx="0" cy="0"/>
          <a:chOff x="0" y="0"/>
          <a:chExt cx="0" cy="0"/>
        </a:xfrm>
      </p:grpSpPr>
      <p:sp>
        <p:nvSpPr>
          <p:cNvPr id="127" name="Google Shape;127;p32"/>
          <p:cNvSpPr txBox="1">
            <a:spLocks noGrp="1"/>
          </p:cNvSpPr>
          <p:nvPr>
            <p:ph type="title"/>
          </p:nvPr>
        </p:nvSpPr>
        <p:spPr>
          <a:xfrm>
            <a:off x="311700" y="740800"/>
            <a:ext cx="2808000" cy="1007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28" name="Google Shape;128;p32"/>
          <p:cNvSpPr txBox="1">
            <a:spLocks noGrp="1"/>
          </p:cNvSpPr>
          <p:nvPr>
            <p:ph type="body" idx="1"/>
          </p:nvPr>
        </p:nvSpPr>
        <p:spPr>
          <a:xfrm>
            <a:off x="311700" y="1852800"/>
            <a:ext cx="2808000" cy="42393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129" name="Google Shape;129;p3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30"/>
        <p:cNvGrpSpPr/>
        <p:nvPr/>
      </p:nvGrpSpPr>
      <p:grpSpPr>
        <a:xfrm>
          <a:off x="0" y="0"/>
          <a:ext cx="0" cy="0"/>
          <a:chOff x="0" y="0"/>
          <a:chExt cx="0" cy="0"/>
        </a:xfrm>
      </p:grpSpPr>
      <p:sp>
        <p:nvSpPr>
          <p:cNvPr id="131" name="Google Shape;131;p33"/>
          <p:cNvSpPr txBox="1">
            <a:spLocks noGrp="1"/>
          </p:cNvSpPr>
          <p:nvPr>
            <p:ph type="title"/>
          </p:nvPr>
        </p:nvSpPr>
        <p:spPr>
          <a:xfrm>
            <a:off x="490250" y="600200"/>
            <a:ext cx="6367800" cy="54543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132" name="Google Shape;132;p33"/>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33"/>
        <p:cNvGrpSpPr/>
        <p:nvPr/>
      </p:nvGrpSpPr>
      <p:grpSpPr>
        <a:xfrm>
          <a:off x="0" y="0"/>
          <a:ext cx="0" cy="0"/>
          <a:chOff x="0" y="0"/>
          <a:chExt cx="0" cy="0"/>
        </a:xfrm>
      </p:grpSpPr>
      <p:sp>
        <p:nvSpPr>
          <p:cNvPr id="134" name="Google Shape;134;p34"/>
          <p:cNvSpPr/>
          <p:nvPr/>
        </p:nvSpPr>
        <p:spPr>
          <a:xfrm>
            <a:off x="4572000" y="-167"/>
            <a:ext cx="4572000" cy="6858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34"/>
          <p:cNvSpPr txBox="1">
            <a:spLocks noGrp="1"/>
          </p:cNvSpPr>
          <p:nvPr>
            <p:ph type="title"/>
          </p:nvPr>
        </p:nvSpPr>
        <p:spPr>
          <a:xfrm>
            <a:off x="265500" y="1644233"/>
            <a:ext cx="4045200" cy="1976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36" name="Google Shape;136;p34"/>
          <p:cNvSpPr txBox="1">
            <a:spLocks noGrp="1"/>
          </p:cNvSpPr>
          <p:nvPr>
            <p:ph type="subTitle" idx="1"/>
          </p:nvPr>
        </p:nvSpPr>
        <p:spPr>
          <a:xfrm>
            <a:off x="265500" y="3737433"/>
            <a:ext cx="4045200" cy="164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37" name="Google Shape;137;p34"/>
          <p:cNvSpPr txBox="1">
            <a:spLocks noGrp="1"/>
          </p:cNvSpPr>
          <p:nvPr>
            <p:ph type="body" idx="2"/>
          </p:nvPr>
        </p:nvSpPr>
        <p:spPr>
          <a:xfrm>
            <a:off x="4939500" y="965433"/>
            <a:ext cx="3837000" cy="4926900"/>
          </a:xfrm>
          <a:prstGeom prst="rect">
            <a:avLst/>
          </a:prstGeom>
        </p:spPr>
        <p:txBody>
          <a:bodyPr spcFirstLastPara="1" wrap="square" lIns="91425" tIns="91425" rIns="91425" bIns="91425" anchor="ctr"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38" name="Google Shape;138;p34"/>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39"/>
        <p:cNvGrpSpPr/>
        <p:nvPr/>
      </p:nvGrpSpPr>
      <p:grpSpPr>
        <a:xfrm>
          <a:off x="0" y="0"/>
          <a:ext cx="0" cy="0"/>
          <a:chOff x="0" y="0"/>
          <a:chExt cx="0" cy="0"/>
        </a:xfrm>
      </p:grpSpPr>
      <p:sp>
        <p:nvSpPr>
          <p:cNvPr id="140" name="Google Shape;140;p35"/>
          <p:cNvSpPr txBox="1">
            <a:spLocks noGrp="1"/>
          </p:cNvSpPr>
          <p:nvPr>
            <p:ph type="body" idx="1"/>
          </p:nvPr>
        </p:nvSpPr>
        <p:spPr>
          <a:xfrm>
            <a:off x="311700" y="5640767"/>
            <a:ext cx="5998800" cy="806700"/>
          </a:xfrm>
          <a:prstGeom prst="rect">
            <a:avLst/>
          </a:prstGeom>
        </p:spPr>
        <p:txBody>
          <a:bodyPr spcFirstLastPara="1" wrap="square" lIns="91425" tIns="91425" rIns="91425" bIns="91425" anchor="ctr" anchorCtr="0">
            <a:noAutofit/>
          </a:bodyPr>
          <a:lstStyle>
            <a:lvl1pPr marL="457200" lvl="0" indent="-228600" rtl="0">
              <a:lnSpc>
                <a:spcPct val="100000"/>
              </a:lnSpc>
              <a:spcBef>
                <a:spcPts val="0"/>
              </a:spcBef>
              <a:spcAft>
                <a:spcPts val="0"/>
              </a:spcAft>
              <a:buSzPts val="1800"/>
              <a:buNone/>
              <a:defRPr/>
            </a:lvl1pPr>
          </a:lstStyle>
          <a:p>
            <a:endParaRPr/>
          </a:p>
        </p:txBody>
      </p:sp>
      <p:sp>
        <p:nvSpPr>
          <p:cNvPr id="141" name="Google Shape;141;p35"/>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42"/>
        <p:cNvGrpSpPr/>
        <p:nvPr/>
      </p:nvGrpSpPr>
      <p:grpSpPr>
        <a:xfrm>
          <a:off x="0" y="0"/>
          <a:ext cx="0" cy="0"/>
          <a:chOff x="0" y="0"/>
          <a:chExt cx="0" cy="0"/>
        </a:xfrm>
      </p:grpSpPr>
      <p:sp>
        <p:nvSpPr>
          <p:cNvPr id="143" name="Google Shape;143;p36"/>
          <p:cNvSpPr txBox="1">
            <a:spLocks noGrp="1"/>
          </p:cNvSpPr>
          <p:nvPr>
            <p:ph type="title" hasCustomPrompt="1"/>
          </p:nvPr>
        </p:nvSpPr>
        <p:spPr>
          <a:xfrm>
            <a:off x="311700" y="1474833"/>
            <a:ext cx="8520600" cy="2618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44" name="Google Shape;144;p36"/>
          <p:cNvSpPr txBox="1">
            <a:spLocks noGrp="1"/>
          </p:cNvSpPr>
          <p:nvPr>
            <p:ph type="body" idx="1"/>
          </p:nvPr>
        </p:nvSpPr>
        <p:spPr>
          <a:xfrm>
            <a:off x="311700" y="4202967"/>
            <a:ext cx="8520600" cy="1734300"/>
          </a:xfrm>
          <a:prstGeom prst="rect">
            <a:avLst/>
          </a:prstGeom>
        </p:spPr>
        <p:txBody>
          <a:bodyPr spcFirstLastPara="1" wrap="square" lIns="91425" tIns="91425" rIns="91425" bIns="91425" anchor="t" anchorCtr="0">
            <a:noAutofit/>
          </a:bodyPr>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145" name="Google Shape;145;p36"/>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46"/>
        <p:cNvGrpSpPr/>
        <p:nvPr/>
      </p:nvGrpSpPr>
      <p:grpSpPr>
        <a:xfrm>
          <a:off x="0" y="0"/>
          <a:ext cx="0" cy="0"/>
          <a:chOff x="0" y="0"/>
          <a:chExt cx="0" cy="0"/>
        </a:xfrm>
      </p:grpSpPr>
      <p:sp>
        <p:nvSpPr>
          <p:cNvPr id="147" name="Google Shape;147;p37"/>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48"/>
        <p:cNvGrpSpPr/>
        <p:nvPr/>
      </p:nvGrpSpPr>
      <p:grpSpPr>
        <a:xfrm>
          <a:off x="0" y="0"/>
          <a:ext cx="0" cy="0"/>
          <a:chOff x="0" y="0"/>
          <a:chExt cx="0" cy="0"/>
        </a:xfrm>
      </p:grpSpPr>
      <p:sp>
        <p:nvSpPr>
          <p:cNvPr id="149" name="Google Shape;149;p38"/>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2800"/>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SzPts val="2800"/>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SzPts val="2800"/>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SzPts val="2800"/>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SzPts val="2800"/>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SzPts val="2800"/>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SzPts val="2800"/>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SzPts val="2800"/>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SzPts val="2800"/>
              <a:buNone/>
              <a:defRPr sz="4400" b="0" i="0" u="none" strike="noStrike" cap="none">
                <a:solidFill>
                  <a:schemeClr val="dk2"/>
                </a:solidFill>
                <a:latin typeface="Arial"/>
                <a:ea typeface="Arial"/>
                <a:cs typeface="Arial"/>
                <a:sym typeface="Arial"/>
              </a:defRPr>
            </a:lvl9pPr>
          </a:lstStyle>
          <a:p>
            <a:endParaRPr/>
          </a:p>
        </p:txBody>
      </p:sp>
      <p:sp>
        <p:nvSpPr>
          <p:cNvPr id="150" name="Google Shape;150;p38"/>
          <p:cNvSpPr txBox="1">
            <a:spLocks noGrp="1"/>
          </p:cNvSpPr>
          <p:nvPr>
            <p:ph type="body" idx="1"/>
          </p:nvPr>
        </p:nvSpPr>
        <p:spPr>
          <a:xfrm>
            <a:off x="457200" y="1600200"/>
            <a:ext cx="8229600" cy="45261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51" name="Google Shape;151;p38"/>
          <p:cNvSpPr txBox="1">
            <a:spLocks noGrp="1"/>
          </p:cNvSpPr>
          <p:nvPr>
            <p:ph type="dt" idx="10"/>
          </p:nvPr>
        </p:nvSpPr>
        <p:spPr>
          <a:xfrm>
            <a:off x="457200" y="6245225"/>
            <a:ext cx="2133600" cy="476100"/>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SzPts val="1400"/>
              <a:buNone/>
              <a:defRPr sz="14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52" name="Google Shape;152;p38"/>
          <p:cNvSpPr txBox="1">
            <a:spLocks noGrp="1"/>
          </p:cNvSpPr>
          <p:nvPr>
            <p:ph type="ftr" idx="11"/>
          </p:nvPr>
        </p:nvSpPr>
        <p:spPr>
          <a:xfrm>
            <a:off x="3124200" y="6245225"/>
            <a:ext cx="2895600" cy="476100"/>
          </a:xfrm>
          <a:prstGeom prst="rect">
            <a:avLst/>
          </a:prstGeom>
          <a:noFill/>
          <a:ln>
            <a:noFill/>
          </a:ln>
        </p:spPr>
        <p:txBody>
          <a:bodyPr spcFirstLastPara="1" wrap="square" lIns="91425" tIns="91425" rIns="91425" bIns="91425" anchor="t" anchorCtr="0">
            <a:noAutofit/>
          </a:bodyPr>
          <a:lstStyle>
            <a:lvl1pPr marL="0" marR="0" lvl="0" indent="0" algn="ctr" rtl="0">
              <a:spcBef>
                <a:spcPts val="0"/>
              </a:spcBef>
              <a:spcAft>
                <a:spcPts val="0"/>
              </a:spcAft>
              <a:buSzPts val="1400"/>
              <a:buNone/>
              <a:defRPr sz="14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53" name="Google Shape;153;p38"/>
          <p:cNvSpPr txBox="1">
            <a:spLocks noGrp="1"/>
          </p:cNvSpPr>
          <p:nvPr>
            <p:ph type="sldNum" idx="12"/>
          </p:nvPr>
        </p:nvSpPr>
        <p:spPr>
          <a:xfrm>
            <a:off x="6553200" y="6245225"/>
            <a:ext cx="2133600" cy="47610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400" b="0" i="0" u="none" strike="noStrike" cap="none">
                <a:solidFill>
                  <a:schemeClr val="dk1"/>
                </a:solidFill>
                <a:latin typeface="Arial"/>
                <a:ea typeface="Arial"/>
                <a:cs typeface="Arial"/>
                <a:sym typeface="Arial"/>
              </a:defRPr>
            </a:lvl1pPr>
            <a:lvl2pPr marL="0" marR="0" lvl="1" indent="0" algn="r" rtl="0">
              <a:spcBef>
                <a:spcPts val="0"/>
              </a:spcBef>
              <a:spcAft>
                <a:spcPts val="0"/>
              </a:spcAft>
              <a:buNone/>
              <a:defRPr sz="1400" b="0" i="0" u="none" strike="noStrike" cap="none">
                <a:solidFill>
                  <a:schemeClr val="dk1"/>
                </a:solidFill>
                <a:latin typeface="Arial"/>
                <a:ea typeface="Arial"/>
                <a:cs typeface="Arial"/>
                <a:sym typeface="Arial"/>
              </a:defRPr>
            </a:lvl2pPr>
            <a:lvl3pPr marL="0" marR="0" lvl="2" indent="0" algn="r" rtl="0">
              <a:spcBef>
                <a:spcPts val="0"/>
              </a:spcBef>
              <a:spcAft>
                <a:spcPts val="0"/>
              </a:spcAft>
              <a:buNone/>
              <a:defRPr sz="1400" b="0" i="0" u="none" strike="noStrike" cap="none">
                <a:solidFill>
                  <a:schemeClr val="dk1"/>
                </a:solidFill>
                <a:latin typeface="Arial"/>
                <a:ea typeface="Arial"/>
                <a:cs typeface="Arial"/>
                <a:sym typeface="Arial"/>
              </a:defRPr>
            </a:lvl3pPr>
            <a:lvl4pPr marL="0" marR="0" lvl="3" indent="0" algn="r" rtl="0">
              <a:spcBef>
                <a:spcPts val="0"/>
              </a:spcBef>
              <a:spcAft>
                <a:spcPts val="0"/>
              </a:spcAft>
              <a:buNone/>
              <a:defRPr sz="1400" b="0" i="0" u="none" strike="noStrike" cap="none">
                <a:solidFill>
                  <a:schemeClr val="dk1"/>
                </a:solidFill>
                <a:latin typeface="Arial"/>
                <a:ea typeface="Arial"/>
                <a:cs typeface="Arial"/>
                <a:sym typeface="Arial"/>
              </a:defRPr>
            </a:lvl4pPr>
            <a:lvl5pPr marL="0" marR="0" lvl="4" indent="0" algn="r" rtl="0">
              <a:spcBef>
                <a:spcPts val="0"/>
              </a:spcBef>
              <a:spcAft>
                <a:spcPts val="0"/>
              </a:spcAft>
              <a:buNone/>
              <a:defRPr sz="1400" b="0" i="0" u="none" strike="noStrike" cap="none">
                <a:solidFill>
                  <a:schemeClr val="dk1"/>
                </a:solidFill>
                <a:latin typeface="Arial"/>
                <a:ea typeface="Arial"/>
                <a:cs typeface="Arial"/>
                <a:sym typeface="Arial"/>
              </a:defRPr>
            </a:lvl5pPr>
            <a:lvl6pPr marL="0" marR="0" lvl="5" indent="0" algn="r" rtl="0">
              <a:spcBef>
                <a:spcPts val="0"/>
              </a:spcBef>
              <a:spcAft>
                <a:spcPts val="0"/>
              </a:spcAft>
              <a:buNone/>
              <a:defRPr sz="1400" b="0" i="0" u="none" strike="noStrike" cap="none">
                <a:solidFill>
                  <a:schemeClr val="dk1"/>
                </a:solidFill>
                <a:latin typeface="Arial"/>
                <a:ea typeface="Arial"/>
                <a:cs typeface="Arial"/>
                <a:sym typeface="Arial"/>
              </a:defRPr>
            </a:lvl6pPr>
            <a:lvl7pPr marL="0" marR="0" lvl="6" indent="0" algn="r" rtl="0">
              <a:spcBef>
                <a:spcPts val="0"/>
              </a:spcBef>
              <a:spcAft>
                <a:spcPts val="0"/>
              </a:spcAft>
              <a:buNone/>
              <a:defRPr sz="1400" b="0" i="0" u="none" strike="noStrike" cap="none">
                <a:solidFill>
                  <a:schemeClr val="dk1"/>
                </a:solidFill>
                <a:latin typeface="Arial"/>
                <a:ea typeface="Arial"/>
                <a:cs typeface="Arial"/>
                <a:sym typeface="Arial"/>
              </a:defRPr>
            </a:lvl7pPr>
            <a:lvl8pPr marL="0" marR="0" lvl="7" indent="0" algn="r" rtl="0">
              <a:spcBef>
                <a:spcPts val="0"/>
              </a:spcBef>
              <a:spcAft>
                <a:spcPts val="0"/>
              </a:spcAft>
              <a:buNone/>
              <a:defRPr sz="1400" b="0" i="0" u="none" strike="noStrike" cap="none">
                <a:solidFill>
                  <a:schemeClr val="dk1"/>
                </a:solidFill>
                <a:latin typeface="Arial"/>
                <a:ea typeface="Arial"/>
                <a:cs typeface="Arial"/>
                <a:sym typeface="Arial"/>
              </a:defRPr>
            </a:lvl8pPr>
            <a:lvl9pPr marL="0" marR="0" lvl="8" indent="0" algn="r" rtl="0">
              <a:spcBef>
                <a:spcPts val="0"/>
              </a:spcBef>
              <a:spcAft>
                <a:spcPts val="0"/>
              </a:spcAft>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Text and Media Clip" type="txAndMedia">
  <p:cSld name="TEXT_AND_MEDIA">
    <p:spTree>
      <p:nvGrpSpPr>
        <p:cNvPr id="1" name="Shape 154"/>
        <p:cNvGrpSpPr/>
        <p:nvPr/>
      </p:nvGrpSpPr>
      <p:grpSpPr>
        <a:xfrm>
          <a:off x="0" y="0"/>
          <a:ext cx="0" cy="0"/>
          <a:chOff x="0" y="0"/>
          <a:chExt cx="0" cy="0"/>
        </a:xfrm>
      </p:grpSpPr>
      <p:sp>
        <p:nvSpPr>
          <p:cNvPr id="155" name="Google Shape;155;p39"/>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2800"/>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SzPts val="2800"/>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SzPts val="2800"/>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SzPts val="2800"/>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SzPts val="2800"/>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SzPts val="2800"/>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SzPts val="2800"/>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SzPts val="2800"/>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SzPts val="2800"/>
              <a:buNone/>
              <a:defRPr sz="4400" b="0" i="0" u="none" strike="noStrike" cap="none">
                <a:solidFill>
                  <a:schemeClr val="dk2"/>
                </a:solidFill>
                <a:latin typeface="Arial"/>
                <a:ea typeface="Arial"/>
                <a:cs typeface="Arial"/>
                <a:sym typeface="Arial"/>
              </a:defRPr>
            </a:lvl9pPr>
          </a:lstStyle>
          <a:p>
            <a:endParaRPr/>
          </a:p>
        </p:txBody>
      </p:sp>
      <p:sp>
        <p:nvSpPr>
          <p:cNvPr id="156" name="Google Shape;156;p39"/>
          <p:cNvSpPr txBox="1">
            <a:spLocks noGrp="1"/>
          </p:cNvSpPr>
          <p:nvPr>
            <p:ph type="body" idx="1"/>
          </p:nvPr>
        </p:nvSpPr>
        <p:spPr>
          <a:xfrm>
            <a:off x="457200" y="1600200"/>
            <a:ext cx="4038600" cy="45261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57" name="Google Shape;157;p39"/>
          <p:cNvSpPr>
            <a:spLocks noGrp="1"/>
          </p:cNvSpPr>
          <p:nvPr>
            <p:ph type="media" idx="2"/>
          </p:nvPr>
        </p:nvSpPr>
        <p:spPr>
          <a:xfrm>
            <a:off x="4648200" y="1600200"/>
            <a:ext cx="4038600" cy="4526100"/>
          </a:xfrm>
          <a:prstGeom prst="rect">
            <a:avLst/>
          </a:prstGeom>
          <a:noFill/>
          <a:ln>
            <a:noFill/>
          </a:ln>
        </p:spPr>
        <p:txBody>
          <a:bodyPr spcFirstLastPara="1" wrap="square" lIns="91425" tIns="91425" rIns="91425" bIns="91425" anchor="t" anchorCtr="0">
            <a:noAutofit/>
          </a:bodyPr>
          <a:lstStyle>
            <a:lvl1pPr marL="342900" marR="0" lvl="0" indent="-3429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742950" marR="0" lvl="1" indent="-28575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143000" marR="0" lvl="2" indent="-2286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600200" marR="0" lvl="3"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057400" marR="0" lvl="4"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58" name="Google Shape;158;p39"/>
          <p:cNvSpPr txBox="1">
            <a:spLocks noGrp="1"/>
          </p:cNvSpPr>
          <p:nvPr>
            <p:ph type="dt" idx="10"/>
          </p:nvPr>
        </p:nvSpPr>
        <p:spPr>
          <a:xfrm>
            <a:off x="457200" y="6245225"/>
            <a:ext cx="2133600" cy="476100"/>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SzPts val="1400"/>
              <a:buNone/>
              <a:defRPr sz="14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59" name="Google Shape;159;p39"/>
          <p:cNvSpPr txBox="1">
            <a:spLocks noGrp="1"/>
          </p:cNvSpPr>
          <p:nvPr>
            <p:ph type="ftr" idx="11"/>
          </p:nvPr>
        </p:nvSpPr>
        <p:spPr>
          <a:xfrm>
            <a:off x="3124200" y="6245225"/>
            <a:ext cx="2895600" cy="476100"/>
          </a:xfrm>
          <a:prstGeom prst="rect">
            <a:avLst/>
          </a:prstGeom>
          <a:noFill/>
          <a:ln>
            <a:noFill/>
          </a:ln>
        </p:spPr>
        <p:txBody>
          <a:bodyPr spcFirstLastPara="1" wrap="square" lIns="91425" tIns="91425" rIns="91425" bIns="91425" anchor="t" anchorCtr="0">
            <a:noAutofit/>
          </a:bodyPr>
          <a:lstStyle>
            <a:lvl1pPr marL="0" marR="0" lvl="0" indent="0" algn="ctr" rtl="0">
              <a:spcBef>
                <a:spcPts val="0"/>
              </a:spcBef>
              <a:spcAft>
                <a:spcPts val="0"/>
              </a:spcAft>
              <a:buSzPts val="1400"/>
              <a:buNone/>
              <a:defRPr sz="14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60" name="Google Shape;160;p39"/>
          <p:cNvSpPr txBox="1">
            <a:spLocks noGrp="1"/>
          </p:cNvSpPr>
          <p:nvPr>
            <p:ph type="sldNum" idx="12"/>
          </p:nvPr>
        </p:nvSpPr>
        <p:spPr>
          <a:xfrm>
            <a:off x="6553200" y="6245225"/>
            <a:ext cx="2133600" cy="47610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400" b="0" i="0" u="none" strike="noStrike" cap="none">
                <a:solidFill>
                  <a:schemeClr val="dk1"/>
                </a:solidFill>
                <a:latin typeface="Arial"/>
                <a:ea typeface="Arial"/>
                <a:cs typeface="Arial"/>
                <a:sym typeface="Arial"/>
              </a:defRPr>
            </a:lvl1pPr>
            <a:lvl2pPr marL="0" marR="0" lvl="1" indent="0" algn="r" rtl="0">
              <a:spcBef>
                <a:spcPts val="0"/>
              </a:spcBef>
              <a:spcAft>
                <a:spcPts val="0"/>
              </a:spcAft>
              <a:buNone/>
              <a:defRPr sz="1400" b="0" i="0" u="none" strike="noStrike" cap="none">
                <a:solidFill>
                  <a:schemeClr val="dk1"/>
                </a:solidFill>
                <a:latin typeface="Arial"/>
                <a:ea typeface="Arial"/>
                <a:cs typeface="Arial"/>
                <a:sym typeface="Arial"/>
              </a:defRPr>
            </a:lvl2pPr>
            <a:lvl3pPr marL="0" marR="0" lvl="2" indent="0" algn="r" rtl="0">
              <a:spcBef>
                <a:spcPts val="0"/>
              </a:spcBef>
              <a:spcAft>
                <a:spcPts val="0"/>
              </a:spcAft>
              <a:buNone/>
              <a:defRPr sz="1400" b="0" i="0" u="none" strike="noStrike" cap="none">
                <a:solidFill>
                  <a:schemeClr val="dk1"/>
                </a:solidFill>
                <a:latin typeface="Arial"/>
                <a:ea typeface="Arial"/>
                <a:cs typeface="Arial"/>
                <a:sym typeface="Arial"/>
              </a:defRPr>
            </a:lvl3pPr>
            <a:lvl4pPr marL="0" marR="0" lvl="3" indent="0" algn="r" rtl="0">
              <a:spcBef>
                <a:spcPts val="0"/>
              </a:spcBef>
              <a:spcAft>
                <a:spcPts val="0"/>
              </a:spcAft>
              <a:buNone/>
              <a:defRPr sz="1400" b="0" i="0" u="none" strike="noStrike" cap="none">
                <a:solidFill>
                  <a:schemeClr val="dk1"/>
                </a:solidFill>
                <a:latin typeface="Arial"/>
                <a:ea typeface="Arial"/>
                <a:cs typeface="Arial"/>
                <a:sym typeface="Arial"/>
              </a:defRPr>
            </a:lvl4pPr>
            <a:lvl5pPr marL="0" marR="0" lvl="4" indent="0" algn="r" rtl="0">
              <a:spcBef>
                <a:spcPts val="0"/>
              </a:spcBef>
              <a:spcAft>
                <a:spcPts val="0"/>
              </a:spcAft>
              <a:buNone/>
              <a:defRPr sz="1400" b="0" i="0" u="none" strike="noStrike" cap="none">
                <a:solidFill>
                  <a:schemeClr val="dk1"/>
                </a:solidFill>
                <a:latin typeface="Arial"/>
                <a:ea typeface="Arial"/>
                <a:cs typeface="Arial"/>
                <a:sym typeface="Arial"/>
              </a:defRPr>
            </a:lvl5pPr>
            <a:lvl6pPr marL="0" marR="0" lvl="5" indent="0" algn="r" rtl="0">
              <a:spcBef>
                <a:spcPts val="0"/>
              </a:spcBef>
              <a:spcAft>
                <a:spcPts val="0"/>
              </a:spcAft>
              <a:buNone/>
              <a:defRPr sz="1400" b="0" i="0" u="none" strike="noStrike" cap="none">
                <a:solidFill>
                  <a:schemeClr val="dk1"/>
                </a:solidFill>
                <a:latin typeface="Arial"/>
                <a:ea typeface="Arial"/>
                <a:cs typeface="Arial"/>
                <a:sym typeface="Arial"/>
              </a:defRPr>
            </a:lvl6pPr>
            <a:lvl7pPr marL="0" marR="0" lvl="6" indent="0" algn="r" rtl="0">
              <a:spcBef>
                <a:spcPts val="0"/>
              </a:spcBef>
              <a:spcAft>
                <a:spcPts val="0"/>
              </a:spcAft>
              <a:buNone/>
              <a:defRPr sz="1400" b="0" i="0" u="none" strike="noStrike" cap="none">
                <a:solidFill>
                  <a:schemeClr val="dk1"/>
                </a:solidFill>
                <a:latin typeface="Arial"/>
                <a:ea typeface="Arial"/>
                <a:cs typeface="Arial"/>
                <a:sym typeface="Arial"/>
              </a:defRPr>
            </a:lvl7pPr>
            <a:lvl8pPr marL="0" marR="0" lvl="7" indent="0" algn="r" rtl="0">
              <a:spcBef>
                <a:spcPts val="0"/>
              </a:spcBef>
              <a:spcAft>
                <a:spcPts val="0"/>
              </a:spcAft>
              <a:buNone/>
              <a:defRPr sz="1400" b="0" i="0" u="none" strike="noStrike" cap="none">
                <a:solidFill>
                  <a:schemeClr val="dk1"/>
                </a:solidFill>
                <a:latin typeface="Arial"/>
                <a:ea typeface="Arial"/>
                <a:cs typeface="Arial"/>
                <a:sym typeface="Arial"/>
              </a:defRPr>
            </a:lvl8pPr>
            <a:lvl9pPr marL="0" marR="0" lvl="8" indent="0" algn="r" rtl="0">
              <a:spcBef>
                <a:spcPts val="0"/>
              </a:spcBef>
              <a:spcAft>
                <a:spcPts val="0"/>
              </a:spcAft>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61"/>
        <p:cNvGrpSpPr/>
        <p:nvPr/>
      </p:nvGrpSpPr>
      <p:grpSpPr>
        <a:xfrm>
          <a:off x="0" y="0"/>
          <a:ext cx="0" cy="0"/>
          <a:chOff x="0" y="0"/>
          <a:chExt cx="0" cy="0"/>
        </a:xfrm>
      </p:grpSpPr>
      <p:sp>
        <p:nvSpPr>
          <p:cNvPr id="162" name="Google Shape;162;p40"/>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2800"/>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SzPts val="2800"/>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SzPts val="2800"/>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SzPts val="2800"/>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SzPts val="2800"/>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SzPts val="2800"/>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SzPts val="2800"/>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SzPts val="2800"/>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SzPts val="2800"/>
              <a:buNone/>
              <a:defRPr sz="4400" b="0" i="0" u="none" strike="noStrike" cap="none">
                <a:solidFill>
                  <a:schemeClr val="dk2"/>
                </a:solidFill>
                <a:latin typeface="Arial"/>
                <a:ea typeface="Arial"/>
                <a:cs typeface="Arial"/>
                <a:sym typeface="Arial"/>
              </a:defRPr>
            </a:lvl9pPr>
          </a:lstStyle>
          <a:p>
            <a:endParaRPr/>
          </a:p>
        </p:txBody>
      </p:sp>
      <p:sp>
        <p:nvSpPr>
          <p:cNvPr id="163" name="Google Shape;163;p40"/>
          <p:cNvSpPr txBox="1">
            <a:spLocks noGrp="1"/>
          </p:cNvSpPr>
          <p:nvPr>
            <p:ph type="body" idx="1"/>
          </p:nvPr>
        </p:nvSpPr>
        <p:spPr>
          <a:xfrm>
            <a:off x="457200" y="1535113"/>
            <a:ext cx="4040100" cy="639900"/>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80"/>
              </a:spcBef>
              <a:spcAft>
                <a:spcPts val="0"/>
              </a:spcAft>
              <a:buClr>
                <a:schemeClr val="dk1"/>
              </a:buClr>
              <a:buSzPts val="1800"/>
              <a:buFont typeface="Arial"/>
              <a:buNone/>
              <a:defRPr sz="2400" b="1"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dk1"/>
              </a:buClr>
              <a:buSzPts val="1400"/>
              <a:buFont typeface="Arial"/>
              <a:buNone/>
              <a:defRPr sz="20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4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400"/>
              <a:buFont typeface="Arial"/>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400"/>
              <a:buFont typeface="Arial"/>
              <a:buNone/>
              <a:defRPr sz="1600" b="1" i="0" u="none" strike="noStrike" cap="none">
                <a:solidFill>
                  <a:schemeClr val="dk1"/>
                </a:solidFill>
                <a:latin typeface="Arial"/>
                <a:ea typeface="Arial"/>
                <a:cs typeface="Arial"/>
                <a:sym typeface="Arial"/>
              </a:defRPr>
            </a:lvl5pPr>
            <a:lvl6pPr marL="2743200" marR="0" lvl="5" indent="-228600" algn="l" rtl="0">
              <a:spcBef>
                <a:spcPts val="320"/>
              </a:spcBef>
              <a:spcAft>
                <a:spcPts val="0"/>
              </a:spcAft>
              <a:buClr>
                <a:schemeClr val="dk1"/>
              </a:buClr>
              <a:buSzPts val="1400"/>
              <a:buFont typeface="Arial"/>
              <a:buNone/>
              <a:defRPr sz="1600" b="1" i="0" u="none" strike="noStrike" cap="none">
                <a:solidFill>
                  <a:schemeClr val="dk1"/>
                </a:solidFill>
                <a:latin typeface="Arial"/>
                <a:ea typeface="Arial"/>
                <a:cs typeface="Arial"/>
                <a:sym typeface="Arial"/>
              </a:defRPr>
            </a:lvl6pPr>
            <a:lvl7pPr marL="3200400" marR="0" lvl="6" indent="-228600" algn="l" rtl="0">
              <a:spcBef>
                <a:spcPts val="320"/>
              </a:spcBef>
              <a:spcAft>
                <a:spcPts val="0"/>
              </a:spcAft>
              <a:buClr>
                <a:schemeClr val="dk1"/>
              </a:buClr>
              <a:buSzPts val="1400"/>
              <a:buFont typeface="Arial"/>
              <a:buNone/>
              <a:defRPr sz="1600" b="1" i="0" u="none" strike="noStrike" cap="none">
                <a:solidFill>
                  <a:schemeClr val="dk1"/>
                </a:solidFill>
                <a:latin typeface="Arial"/>
                <a:ea typeface="Arial"/>
                <a:cs typeface="Arial"/>
                <a:sym typeface="Arial"/>
              </a:defRPr>
            </a:lvl7pPr>
            <a:lvl8pPr marL="3657600" marR="0" lvl="7" indent="-228600" algn="l" rtl="0">
              <a:spcBef>
                <a:spcPts val="320"/>
              </a:spcBef>
              <a:spcAft>
                <a:spcPts val="0"/>
              </a:spcAft>
              <a:buClr>
                <a:schemeClr val="dk1"/>
              </a:buClr>
              <a:buSzPts val="1400"/>
              <a:buFont typeface="Arial"/>
              <a:buNone/>
              <a:defRPr sz="1600" b="1" i="0" u="none" strike="noStrike" cap="none">
                <a:solidFill>
                  <a:schemeClr val="dk1"/>
                </a:solidFill>
                <a:latin typeface="Arial"/>
                <a:ea typeface="Arial"/>
                <a:cs typeface="Arial"/>
                <a:sym typeface="Arial"/>
              </a:defRPr>
            </a:lvl8pPr>
            <a:lvl9pPr marL="4114800" marR="0" lvl="8" indent="-228600" algn="l" rtl="0">
              <a:spcBef>
                <a:spcPts val="320"/>
              </a:spcBef>
              <a:spcAft>
                <a:spcPts val="0"/>
              </a:spcAft>
              <a:buClr>
                <a:schemeClr val="dk1"/>
              </a:buClr>
              <a:buSzPts val="1400"/>
              <a:buFont typeface="Arial"/>
              <a:buNone/>
              <a:defRPr sz="1600" b="1" i="0" u="none" strike="noStrike" cap="none">
                <a:solidFill>
                  <a:schemeClr val="dk1"/>
                </a:solidFill>
                <a:latin typeface="Arial"/>
                <a:ea typeface="Arial"/>
                <a:cs typeface="Arial"/>
                <a:sym typeface="Arial"/>
              </a:defRPr>
            </a:lvl9pPr>
          </a:lstStyle>
          <a:p>
            <a:endParaRPr/>
          </a:p>
        </p:txBody>
      </p:sp>
      <p:sp>
        <p:nvSpPr>
          <p:cNvPr id="164" name="Google Shape;164;p40"/>
          <p:cNvSpPr txBox="1">
            <a:spLocks noGrp="1"/>
          </p:cNvSpPr>
          <p:nvPr>
            <p:ph type="body" idx="2"/>
          </p:nvPr>
        </p:nvSpPr>
        <p:spPr>
          <a:xfrm>
            <a:off x="457200" y="2174875"/>
            <a:ext cx="4040100" cy="3951300"/>
          </a:xfrm>
          <a:prstGeom prst="rect">
            <a:avLst/>
          </a:prstGeom>
          <a:noFill/>
          <a:ln>
            <a:noFill/>
          </a:ln>
        </p:spPr>
        <p:txBody>
          <a:bodyPr spcFirstLastPara="1" wrap="square" lIns="91425" tIns="91425" rIns="91425" bIns="91425"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65" name="Google Shape;165;p40"/>
          <p:cNvSpPr txBox="1">
            <a:spLocks noGrp="1"/>
          </p:cNvSpPr>
          <p:nvPr>
            <p:ph type="body" idx="3"/>
          </p:nvPr>
        </p:nvSpPr>
        <p:spPr>
          <a:xfrm>
            <a:off x="4645025" y="1535113"/>
            <a:ext cx="4041900" cy="639900"/>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80"/>
              </a:spcBef>
              <a:spcAft>
                <a:spcPts val="0"/>
              </a:spcAft>
              <a:buClr>
                <a:schemeClr val="dk1"/>
              </a:buClr>
              <a:buSzPts val="1800"/>
              <a:buFont typeface="Arial"/>
              <a:buNone/>
              <a:defRPr sz="2400" b="1"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dk1"/>
              </a:buClr>
              <a:buSzPts val="1400"/>
              <a:buFont typeface="Arial"/>
              <a:buNone/>
              <a:defRPr sz="20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4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400"/>
              <a:buFont typeface="Arial"/>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400"/>
              <a:buFont typeface="Arial"/>
              <a:buNone/>
              <a:defRPr sz="1600" b="1" i="0" u="none" strike="noStrike" cap="none">
                <a:solidFill>
                  <a:schemeClr val="dk1"/>
                </a:solidFill>
                <a:latin typeface="Arial"/>
                <a:ea typeface="Arial"/>
                <a:cs typeface="Arial"/>
                <a:sym typeface="Arial"/>
              </a:defRPr>
            </a:lvl5pPr>
            <a:lvl6pPr marL="2743200" marR="0" lvl="5" indent="-228600" algn="l" rtl="0">
              <a:spcBef>
                <a:spcPts val="320"/>
              </a:spcBef>
              <a:spcAft>
                <a:spcPts val="0"/>
              </a:spcAft>
              <a:buClr>
                <a:schemeClr val="dk1"/>
              </a:buClr>
              <a:buSzPts val="1400"/>
              <a:buFont typeface="Arial"/>
              <a:buNone/>
              <a:defRPr sz="1600" b="1" i="0" u="none" strike="noStrike" cap="none">
                <a:solidFill>
                  <a:schemeClr val="dk1"/>
                </a:solidFill>
                <a:latin typeface="Arial"/>
                <a:ea typeface="Arial"/>
                <a:cs typeface="Arial"/>
                <a:sym typeface="Arial"/>
              </a:defRPr>
            </a:lvl6pPr>
            <a:lvl7pPr marL="3200400" marR="0" lvl="6" indent="-228600" algn="l" rtl="0">
              <a:spcBef>
                <a:spcPts val="320"/>
              </a:spcBef>
              <a:spcAft>
                <a:spcPts val="0"/>
              </a:spcAft>
              <a:buClr>
                <a:schemeClr val="dk1"/>
              </a:buClr>
              <a:buSzPts val="1400"/>
              <a:buFont typeface="Arial"/>
              <a:buNone/>
              <a:defRPr sz="1600" b="1" i="0" u="none" strike="noStrike" cap="none">
                <a:solidFill>
                  <a:schemeClr val="dk1"/>
                </a:solidFill>
                <a:latin typeface="Arial"/>
                <a:ea typeface="Arial"/>
                <a:cs typeface="Arial"/>
                <a:sym typeface="Arial"/>
              </a:defRPr>
            </a:lvl7pPr>
            <a:lvl8pPr marL="3657600" marR="0" lvl="7" indent="-228600" algn="l" rtl="0">
              <a:spcBef>
                <a:spcPts val="320"/>
              </a:spcBef>
              <a:spcAft>
                <a:spcPts val="0"/>
              </a:spcAft>
              <a:buClr>
                <a:schemeClr val="dk1"/>
              </a:buClr>
              <a:buSzPts val="1400"/>
              <a:buFont typeface="Arial"/>
              <a:buNone/>
              <a:defRPr sz="1600" b="1" i="0" u="none" strike="noStrike" cap="none">
                <a:solidFill>
                  <a:schemeClr val="dk1"/>
                </a:solidFill>
                <a:latin typeface="Arial"/>
                <a:ea typeface="Arial"/>
                <a:cs typeface="Arial"/>
                <a:sym typeface="Arial"/>
              </a:defRPr>
            </a:lvl8pPr>
            <a:lvl9pPr marL="4114800" marR="0" lvl="8" indent="-228600" algn="l" rtl="0">
              <a:spcBef>
                <a:spcPts val="320"/>
              </a:spcBef>
              <a:spcAft>
                <a:spcPts val="0"/>
              </a:spcAft>
              <a:buClr>
                <a:schemeClr val="dk1"/>
              </a:buClr>
              <a:buSzPts val="1400"/>
              <a:buFont typeface="Arial"/>
              <a:buNone/>
              <a:defRPr sz="1600" b="1" i="0" u="none" strike="noStrike" cap="none">
                <a:solidFill>
                  <a:schemeClr val="dk1"/>
                </a:solidFill>
                <a:latin typeface="Arial"/>
                <a:ea typeface="Arial"/>
                <a:cs typeface="Arial"/>
                <a:sym typeface="Arial"/>
              </a:defRPr>
            </a:lvl9pPr>
          </a:lstStyle>
          <a:p>
            <a:endParaRPr/>
          </a:p>
        </p:txBody>
      </p:sp>
      <p:sp>
        <p:nvSpPr>
          <p:cNvPr id="166" name="Google Shape;166;p40"/>
          <p:cNvSpPr txBox="1">
            <a:spLocks noGrp="1"/>
          </p:cNvSpPr>
          <p:nvPr>
            <p:ph type="body" idx="4"/>
          </p:nvPr>
        </p:nvSpPr>
        <p:spPr>
          <a:xfrm>
            <a:off x="4645025" y="2174875"/>
            <a:ext cx="4041900" cy="3951300"/>
          </a:xfrm>
          <a:prstGeom prst="rect">
            <a:avLst/>
          </a:prstGeom>
          <a:noFill/>
          <a:ln>
            <a:noFill/>
          </a:ln>
        </p:spPr>
        <p:txBody>
          <a:bodyPr spcFirstLastPara="1" wrap="square" lIns="91425" tIns="91425" rIns="91425" bIns="91425"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67" name="Google Shape;167;p40"/>
          <p:cNvSpPr txBox="1">
            <a:spLocks noGrp="1"/>
          </p:cNvSpPr>
          <p:nvPr>
            <p:ph type="dt" idx="10"/>
          </p:nvPr>
        </p:nvSpPr>
        <p:spPr>
          <a:xfrm>
            <a:off x="457200" y="6245225"/>
            <a:ext cx="2133600" cy="476100"/>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SzPts val="1400"/>
              <a:buNone/>
              <a:defRPr sz="1400">
                <a:solidFill>
                  <a:schemeClr val="dk1"/>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68" name="Google Shape;168;p40"/>
          <p:cNvSpPr txBox="1">
            <a:spLocks noGrp="1"/>
          </p:cNvSpPr>
          <p:nvPr>
            <p:ph type="ftr" idx="11"/>
          </p:nvPr>
        </p:nvSpPr>
        <p:spPr>
          <a:xfrm>
            <a:off x="3124200" y="6245225"/>
            <a:ext cx="2895600" cy="476100"/>
          </a:xfrm>
          <a:prstGeom prst="rect">
            <a:avLst/>
          </a:prstGeom>
          <a:noFill/>
          <a:ln>
            <a:noFill/>
          </a:ln>
        </p:spPr>
        <p:txBody>
          <a:bodyPr spcFirstLastPara="1" wrap="square" lIns="91425" tIns="91425" rIns="91425" bIns="91425" anchor="t" anchorCtr="0">
            <a:noAutofit/>
          </a:bodyPr>
          <a:lstStyle>
            <a:lvl1pPr marL="0" marR="0" lvl="0" indent="0" algn="ctr" rtl="0">
              <a:spcBef>
                <a:spcPts val="0"/>
              </a:spcBef>
              <a:spcAft>
                <a:spcPts val="0"/>
              </a:spcAft>
              <a:buSzPts val="1400"/>
              <a:buNone/>
              <a:defRPr sz="1400">
                <a:solidFill>
                  <a:schemeClr val="dk1"/>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69" name="Google Shape;169;p40"/>
          <p:cNvSpPr txBox="1">
            <a:spLocks noGrp="1"/>
          </p:cNvSpPr>
          <p:nvPr>
            <p:ph type="sldNum" idx="12"/>
          </p:nvPr>
        </p:nvSpPr>
        <p:spPr>
          <a:xfrm>
            <a:off x="6553200" y="6245225"/>
            <a:ext cx="2133600" cy="47610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400">
                <a:solidFill>
                  <a:schemeClr val="dk1"/>
                </a:solidFill>
                <a:latin typeface="Arial"/>
                <a:ea typeface="Arial"/>
                <a:cs typeface="Arial"/>
                <a:sym typeface="Arial"/>
              </a:defRPr>
            </a:lvl1pPr>
            <a:lvl2pPr marL="0" marR="0" lvl="1" indent="0" algn="r" rtl="0">
              <a:spcBef>
                <a:spcPts val="0"/>
              </a:spcBef>
              <a:spcAft>
                <a:spcPts val="0"/>
              </a:spcAft>
              <a:buNone/>
              <a:defRPr sz="1400">
                <a:solidFill>
                  <a:schemeClr val="dk1"/>
                </a:solidFill>
                <a:latin typeface="Arial"/>
                <a:ea typeface="Arial"/>
                <a:cs typeface="Arial"/>
                <a:sym typeface="Arial"/>
              </a:defRPr>
            </a:lvl2pPr>
            <a:lvl3pPr marL="0" marR="0" lvl="2" indent="0" algn="r" rtl="0">
              <a:spcBef>
                <a:spcPts val="0"/>
              </a:spcBef>
              <a:spcAft>
                <a:spcPts val="0"/>
              </a:spcAft>
              <a:buNone/>
              <a:defRPr sz="1400">
                <a:solidFill>
                  <a:schemeClr val="dk1"/>
                </a:solidFill>
                <a:latin typeface="Arial"/>
                <a:ea typeface="Arial"/>
                <a:cs typeface="Arial"/>
                <a:sym typeface="Arial"/>
              </a:defRPr>
            </a:lvl3pPr>
            <a:lvl4pPr marL="0" marR="0" lvl="3" indent="0" algn="r" rtl="0">
              <a:spcBef>
                <a:spcPts val="0"/>
              </a:spcBef>
              <a:spcAft>
                <a:spcPts val="0"/>
              </a:spcAft>
              <a:buNone/>
              <a:defRPr sz="1400">
                <a:solidFill>
                  <a:schemeClr val="dk1"/>
                </a:solidFill>
                <a:latin typeface="Arial"/>
                <a:ea typeface="Arial"/>
                <a:cs typeface="Arial"/>
                <a:sym typeface="Arial"/>
              </a:defRPr>
            </a:lvl4pPr>
            <a:lvl5pPr marL="0" marR="0" lvl="4" indent="0" algn="r" rtl="0">
              <a:spcBef>
                <a:spcPts val="0"/>
              </a:spcBef>
              <a:spcAft>
                <a:spcPts val="0"/>
              </a:spcAft>
              <a:buNone/>
              <a:defRPr sz="1400">
                <a:solidFill>
                  <a:schemeClr val="dk1"/>
                </a:solidFill>
                <a:latin typeface="Arial"/>
                <a:ea typeface="Arial"/>
                <a:cs typeface="Arial"/>
                <a:sym typeface="Arial"/>
              </a:defRPr>
            </a:lvl5pPr>
            <a:lvl6pPr marL="0" marR="0" lvl="5" indent="0" algn="r" rtl="0">
              <a:spcBef>
                <a:spcPts val="0"/>
              </a:spcBef>
              <a:spcAft>
                <a:spcPts val="0"/>
              </a:spcAft>
              <a:buNone/>
              <a:defRPr sz="1400">
                <a:solidFill>
                  <a:schemeClr val="dk1"/>
                </a:solidFill>
                <a:latin typeface="Arial"/>
                <a:ea typeface="Arial"/>
                <a:cs typeface="Arial"/>
                <a:sym typeface="Arial"/>
              </a:defRPr>
            </a:lvl6pPr>
            <a:lvl7pPr marL="0" marR="0" lvl="6" indent="0" algn="r" rtl="0">
              <a:spcBef>
                <a:spcPts val="0"/>
              </a:spcBef>
              <a:spcAft>
                <a:spcPts val="0"/>
              </a:spcAft>
              <a:buNone/>
              <a:defRPr sz="1400">
                <a:solidFill>
                  <a:schemeClr val="dk1"/>
                </a:solidFill>
                <a:latin typeface="Arial"/>
                <a:ea typeface="Arial"/>
                <a:cs typeface="Arial"/>
                <a:sym typeface="Arial"/>
              </a:defRPr>
            </a:lvl7pPr>
            <a:lvl8pPr marL="0" marR="0" lvl="7" indent="0" algn="r" rtl="0">
              <a:spcBef>
                <a:spcPts val="0"/>
              </a:spcBef>
              <a:spcAft>
                <a:spcPts val="0"/>
              </a:spcAft>
              <a:buNone/>
              <a:defRPr sz="1400">
                <a:solidFill>
                  <a:schemeClr val="dk1"/>
                </a:solidFill>
                <a:latin typeface="Arial"/>
                <a:ea typeface="Arial"/>
                <a:cs typeface="Arial"/>
                <a:sym typeface="Arial"/>
              </a:defRPr>
            </a:lvl8pPr>
            <a:lvl9pPr marL="0" marR="0" lvl="8" indent="0" algn="r" rtl="0">
              <a:spcBef>
                <a:spcPts val="0"/>
              </a:spcBef>
              <a:spcAft>
                <a:spcPts val="0"/>
              </a:spcAft>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536633"/>
            <a:ext cx="3999900" cy="4555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536633"/>
            <a:ext cx="3999900" cy="4555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740800"/>
            <a:ext cx="2808000" cy="1007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852800"/>
            <a:ext cx="2808000" cy="42393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600200"/>
            <a:ext cx="6367800" cy="54543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67"/>
            <a:ext cx="4572000" cy="6858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644233"/>
            <a:ext cx="40452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3737433"/>
            <a:ext cx="4045200" cy="16467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965433"/>
            <a:ext cx="3837000" cy="49269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5640767"/>
            <a:ext cx="5998800" cy="8067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6" Type="http://schemas.openxmlformats.org/officeDocument/2006/relationships/image" Target="../media/image1.png"/><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theme" Target="../theme/theme3.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rgbClr val="C9DAF8"/>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52" name="Google Shape;52;p13"/>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1600"/>
              </a:spcBef>
              <a:spcAft>
                <a:spcPts val="0"/>
              </a:spcAft>
              <a:buClr>
                <a:schemeClr val="dk2"/>
              </a:buClr>
              <a:buSzPts val="1400"/>
              <a:buChar char="○"/>
              <a:defRPr>
                <a:solidFill>
                  <a:schemeClr val="dk2"/>
                </a:solidFill>
              </a:defRPr>
            </a:lvl2pPr>
            <a:lvl3pPr marL="1371600" lvl="2" indent="-317500" rtl="0">
              <a:lnSpc>
                <a:spcPct val="115000"/>
              </a:lnSpc>
              <a:spcBef>
                <a:spcPts val="1600"/>
              </a:spcBef>
              <a:spcAft>
                <a:spcPts val="0"/>
              </a:spcAft>
              <a:buClr>
                <a:schemeClr val="dk2"/>
              </a:buClr>
              <a:buSzPts val="1400"/>
              <a:buChar char="■"/>
              <a:defRPr>
                <a:solidFill>
                  <a:schemeClr val="dk2"/>
                </a:solidFill>
              </a:defRPr>
            </a:lvl3pPr>
            <a:lvl4pPr marL="1828800" lvl="3" indent="-317500" rtl="0">
              <a:lnSpc>
                <a:spcPct val="115000"/>
              </a:lnSpc>
              <a:spcBef>
                <a:spcPts val="1600"/>
              </a:spcBef>
              <a:spcAft>
                <a:spcPts val="0"/>
              </a:spcAft>
              <a:buClr>
                <a:schemeClr val="dk2"/>
              </a:buClr>
              <a:buSzPts val="1400"/>
              <a:buChar char="●"/>
              <a:defRPr>
                <a:solidFill>
                  <a:schemeClr val="dk2"/>
                </a:solidFill>
              </a:defRPr>
            </a:lvl4pPr>
            <a:lvl5pPr marL="2286000" lvl="4" indent="-317500" rtl="0">
              <a:lnSpc>
                <a:spcPct val="115000"/>
              </a:lnSpc>
              <a:spcBef>
                <a:spcPts val="1600"/>
              </a:spcBef>
              <a:spcAft>
                <a:spcPts val="0"/>
              </a:spcAft>
              <a:buClr>
                <a:schemeClr val="dk2"/>
              </a:buClr>
              <a:buSzPts val="1400"/>
              <a:buChar char="○"/>
              <a:defRPr>
                <a:solidFill>
                  <a:schemeClr val="dk2"/>
                </a:solidFill>
              </a:defRPr>
            </a:lvl5pPr>
            <a:lvl6pPr marL="2743200" lvl="5" indent="-317500" rtl="0">
              <a:lnSpc>
                <a:spcPct val="115000"/>
              </a:lnSpc>
              <a:spcBef>
                <a:spcPts val="1600"/>
              </a:spcBef>
              <a:spcAft>
                <a:spcPts val="0"/>
              </a:spcAft>
              <a:buClr>
                <a:schemeClr val="dk2"/>
              </a:buClr>
              <a:buSzPts val="1400"/>
              <a:buChar char="■"/>
              <a:defRPr>
                <a:solidFill>
                  <a:schemeClr val="dk2"/>
                </a:solidFill>
              </a:defRPr>
            </a:lvl6pPr>
            <a:lvl7pPr marL="3200400" lvl="6" indent="-317500" rtl="0">
              <a:lnSpc>
                <a:spcPct val="115000"/>
              </a:lnSpc>
              <a:spcBef>
                <a:spcPts val="1600"/>
              </a:spcBef>
              <a:spcAft>
                <a:spcPts val="0"/>
              </a:spcAft>
              <a:buClr>
                <a:schemeClr val="dk2"/>
              </a:buClr>
              <a:buSzPts val="1400"/>
              <a:buChar char="●"/>
              <a:defRPr>
                <a:solidFill>
                  <a:schemeClr val="dk2"/>
                </a:solidFill>
              </a:defRPr>
            </a:lvl7pPr>
            <a:lvl8pPr marL="3657600" lvl="7" indent="-317500" rtl="0">
              <a:lnSpc>
                <a:spcPct val="115000"/>
              </a:lnSpc>
              <a:spcBef>
                <a:spcPts val="1600"/>
              </a:spcBef>
              <a:spcAft>
                <a:spcPts val="0"/>
              </a:spcAft>
              <a:buClr>
                <a:schemeClr val="dk2"/>
              </a:buClr>
              <a:buSzPts val="1400"/>
              <a:buChar char="○"/>
              <a:defRPr>
                <a:solidFill>
                  <a:schemeClr val="dk2"/>
                </a:solidFill>
              </a:defRPr>
            </a:lvl8pPr>
            <a:lvl9pPr marL="4114800" lvl="8" indent="-317500" rtl="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53" name="Google Shape;53;p13"/>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name="simple-light-2">
    <p:bg>
      <p:bgPr>
        <a:solidFill>
          <a:srgbClr val="C9DAF8"/>
        </a:solidFill>
        <a:effectLst/>
      </p:bgPr>
    </p:bg>
    <p:spTree>
      <p:nvGrpSpPr>
        <p:cNvPr id="1" name="Shape 101"/>
        <p:cNvGrpSpPr/>
        <p:nvPr/>
      </p:nvGrpSpPr>
      <p:grpSpPr>
        <a:xfrm>
          <a:off x="0" y="0"/>
          <a:ext cx="0" cy="0"/>
          <a:chOff x="0" y="0"/>
          <a:chExt cx="0" cy="0"/>
        </a:xfrm>
      </p:grpSpPr>
      <p:sp>
        <p:nvSpPr>
          <p:cNvPr id="102" name="Google Shape;102;p26"/>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103" name="Google Shape;103;p26"/>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1600"/>
              </a:spcBef>
              <a:spcAft>
                <a:spcPts val="0"/>
              </a:spcAft>
              <a:buClr>
                <a:schemeClr val="dk2"/>
              </a:buClr>
              <a:buSzPts val="1400"/>
              <a:buChar char="○"/>
              <a:defRPr>
                <a:solidFill>
                  <a:schemeClr val="dk2"/>
                </a:solidFill>
              </a:defRPr>
            </a:lvl2pPr>
            <a:lvl3pPr marL="1371600" lvl="2" indent="-317500" rtl="0">
              <a:lnSpc>
                <a:spcPct val="115000"/>
              </a:lnSpc>
              <a:spcBef>
                <a:spcPts val="1600"/>
              </a:spcBef>
              <a:spcAft>
                <a:spcPts val="0"/>
              </a:spcAft>
              <a:buClr>
                <a:schemeClr val="dk2"/>
              </a:buClr>
              <a:buSzPts val="1400"/>
              <a:buChar char="■"/>
              <a:defRPr>
                <a:solidFill>
                  <a:schemeClr val="dk2"/>
                </a:solidFill>
              </a:defRPr>
            </a:lvl3pPr>
            <a:lvl4pPr marL="1828800" lvl="3" indent="-317500" rtl="0">
              <a:lnSpc>
                <a:spcPct val="115000"/>
              </a:lnSpc>
              <a:spcBef>
                <a:spcPts val="1600"/>
              </a:spcBef>
              <a:spcAft>
                <a:spcPts val="0"/>
              </a:spcAft>
              <a:buClr>
                <a:schemeClr val="dk2"/>
              </a:buClr>
              <a:buSzPts val="1400"/>
              <a:buChar char="●"/>
              <a:defRPr>
                <a:solidFill>
                  <a:schemeClr val="dk2"/>
                </a:solidFill>
              </a:defRPr>
            </a:lvl4pPr>
            <a:lvl5pPr marL="2286000" lvl="4" indent="-317500" rtl="0">
              <a:lnSpc>
                <a:spcPct val="115000"/>
              </a:lnSpc>
              <a:spcBef>
                <a:spcPts val="1600"/>
              </a:spcBef>
              <a:spcAft>
                <a:spcPts val="0"/>
              </a:spcAft>
              <a:buClr>
                <a:schemeClr val="dk2"/>
              </a:buClr>
              <a:buSzPts val="1400"/>
              <a:buChar char="○"/>
              <a:defRPr>
                <a:solidFill>
                  <a:schemeClr val="dk2"/>
                </a:solidFill>
              </a:defRPr>
            </a:lvl5pPr>
            <a:lvl6pPr marL="2743200" lvl="5" indent="-317500" rtl="0">
              <a:lnSpc>
                <a:spcPct val="115000"/>
              </a:lnSpc>
              <a:spcBef>
                <a:spcPts val="1600"/>
              </a:spcBef>
              <a:spcAft>
                <a:spcPts val="0"/>
              </a:spcAft>
              <a:buClr>
                <a:schemeClr val="dk2"/>
              </a:buClr>
              <a:buSzPts val="1400"/>
              <a:buChar char="■"/>
              <a:defRPr>
                <a:solidFill>
                  <a:schemeClr val="dk2"/>
                </a:solidFill>
              </a:defRPr>
            </a:lvl6pPr>
            <a:lvl7pPr marL="3200400" lvl="6" indent="-317500" rtl="0">
              <a:lnSpc>
                <a:spcPct val="115000"/>
              </a:lnSpc>
              <a:spcBef>
                <a:spcPts val="1600"/>
              </a:spcBef>
              <a:spcAft>
                <a:spcPts val="0"/>
              </a:spcAft>
              <a:buClr>
                <a:schemeClr val="dk2"/>
              </a:buClr>
              <a:buSzPts val="1400"/>
              <a:buChar char="●"/>
              <a:defRPr>
                <a:solidFill>
                  <a:schemeClr val="dk2"/>
                </a:solidFill>
              </a:defRPr>
            </a:lvl7pPr>
            <a:lvl8pPr marL="3657600" lvl="7" indent="-317500" rtl="0">
              <a:lnSpc>
                <a:spcPct val="115000"/>
              </a:lnSpc>
              <a:spcBef>
                <a:spcPts val="1600"/>
              </a:spcBef>
              <a:spcAft>
                <a:spcPts val="0"/>
              </a:spcAft>
              <a:buClr>
                <a:schemeClr val="dk2"/>
              </a:buClr>
              <a:buSzPts val="1400"/>
              <a:buChar char="○"/>
              <a:defRPr>
                <a:solidFill>
                  <a:schemeClr val="dk2"/>
                </a:solidFill>
              </a:defRPr>
            </a:lvl8pPr>
            <a:lvl9pPr marL="4114800" lvl="8" indent="-317500" rtl="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104" name="Google Shape;104;p26"/>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pic>
        <p:nvPicPr>
          <p:cNvPr id="105" name="Google Shape;105;p26" descr="Bath Spa University white writing on blue background." title="Logo"/>
          <p:cNvPicPr preferRelativeResize="0"/>
          <p:nvPr/>
        </p:nvPicPr>
        <p:blipFill>
          <a:blip r:embed="rId16">
            <a:alphaModFix/>
          </a:blip>
          <a:stretch>
            <a:fillRect/>
          </a:stretch>
        </p:blipFill>
        <p:spPr>
          <a:xfrm>
            <a:off x="8409700" y="5862524"/>
            <a:ext cx="662925" cy="66292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Lst>
  <mc:AlternateContent xmlns:mc="http://schemas.openxmlformats.org/markup-compatibility/2006" xmlns:p14="http://schemas.microsoft.com/office/powerpoint/2010/main">
    <mc:Choice Requires="p14">
      <p:transition spd="slow">
        <p:push/>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bathspa.ac.uk/projects/learning-sciences-in-teacher-education/"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data.bathspa.ac.uk/authors/Kendra_McMahon/3231294"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3" Type="http://schemas.openxmlformats.org/officeDocument/2006/relationships/hyperlink" Target="https://youtu.be/bq5g8u0qx5c" TargetMode="External"/><Relationship Id="rId7" Type="http://schemas.openxmlformats.org/officeDocument/2006/relationships/hyperlink" Target="https://www.youtube.com/watch?v=ilbf10mHcv4" TargetMode="External"/><Relationship Id="rId2" Type="http://schemas.openxmlformats.org/officeDocument/2006/relationships/notesSlide" Target="../notesSlides/notesSlide9.xml"/><Relationship Id="rId1" Type="http://schemas.openxmlformats.org/officeDocument/2006/relationships/slideLayout" Target="../slideLayouts/slideLayout26.xml"/><Relationship Id="rId6" Type="http://schemas.openxmlformats.org/officeDocument/2006/relationships/hyperlink" Target="https://www.youtube.com/watch?v=DDjx0ZWMUPQ" TargetMode="External"/><Relationship Id="rId5" Type="http://schemas.openxmlformats.org/officeDocument/2006/relationships/hyperlink" Target="https://www.youtube.com/watch?v=NcznYMK6r_8" TargetMode="External"/><Relationship Id="rId4" Type="http://schemas.openxmlformats.org/officeDocument/2006/relationships/hyperlink" Target="https://www.youtube.com/watch?v=lvxraaGYWuc"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9DAF8"/>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11708" y="828894"/>
            <a:ext cx="8566074" cy="2736900"/>
          </a:xfrm>
        </p:spPr>
        <p:txBody>
          <a:bodyPr/>
          <a:lstStyle/>
          <a:p>
            <a:r>
              <a:rPr lang="en-GB" sz="2800" dirty="0" smtClean="0"/>
              <a:t>These slides provide an example of an online </a:t>
            </a:r>
            <a:r>
              <a:rPr lang="en-GB" sz="2800" dirty="0"/>
              <a:t>seminar </a:t>
            </a:r>
            <a:r>
              <a:rPr lang="en-GB" sz="2800" dirty="0" smtClean="0"/>
              <a:t>for pre-service teachers introducing </a:t>
            </a:r>
            <a:br>
              <a:rPr lang="en-GB" sz="2800" dirty="0" smtClean="0"/>
            </a:br>
            <a:r>
              <a:rPr lang="en-GB" sz="2800" b="1" dirty="0" smtClean="0"/>
              <a:t>Theories </a:t>
            </a:r>
            <a:r>
              <a:rPr lang="en-GB" sz="2800" b="1" dirty="0"/>
              <a:t>of Learning </a:t>
            </a:r>
            <a:r>
              <a:rPr lang="en-GB" sz="2800" b="1" dirty="0" smtClean="0"/>
              <a:t/>
            </a:r>
            <a:br>
              <a:rPr lang="en-GB" sz="2800" b="1" dirty="0" smtClean="0"/>
            </a:br>
            <a:r>
              <a:rPr lang="en-GB" sz="2800" b="1" dirty="0" smtClean="0"/>
              <a:t>that includes ‘Science of Learning</a:t>
            </a:r>
            <a:r>
              <a:rPr lang="en-GB" sz="2800" dirty="0" smtClean="0"/>
              <a:t>’ </a:t>
            </a:r>
            <a:br>
              <a:rPr lang="en-GB" sz="2800" dirty="0" smtClean="0"/>
            </a:br>
            <a:r>
              <a:rPr lang="en-GB" sz="2800" dirty="0" smtClean="0"/>
              <a:t>(cognitive neuroscience) </a:t>
            </a:r>
            <a:r>
              <a:rPr lang="en-GB" sz="2800" dirty="0"/>
              <a:t>as </a:t>
            </a:r>
            <a:r>
              <a:rPr lang="en-GB" sz="2800" dirty="0" smtClean="0"/>
              <a:t>one lens among others for understanding learning.</a:t>
            </a:r>
            <a:endParaRPr lang="en-GB" sz="2800" dirty="0"/>
          </a:p>
        </p:txBody>
      </p:sp>
      <p:sp>
        <p:nvSpPr>
          <p:cNvPr id="5" name="Text Placeholder 4"/>
          <p:cNvSpPr txBox="1">
            <a:spLocks/>
          </p:cNvSpPr>
          <p:nvPr/>
        </p:nvSpPr>
        <p:spPr>
          <a:xfrm>
            <a:off x="311708" y="4178460"/>
            <a:ext cx="8364746" cy="156258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1pPr>
            <a:lvl2pPr marL="914400" marR="0" lvl="1"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L="1371600" marR="0" lvl="2"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L="1828800" marR="0" lvl="3"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L="2286000" marR="0" lvl="4"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L="2743200" marR="0" lvl="5"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L="3200400" marR="0" lvl="6"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L="3657600" marR="0" lvl="7"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L="4114800" marR="0" lvl="8"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marL="114300" indent="0" algn="l"/>
            <a:r>
              <a:rPr lang="en-GB" sz="1800" dirty="0" smtClean="0"/>
              <a:t>This presentation is part of a collection of resources for initial teacher education. The other resources can be found on our website. </a:t>
            </a:r>
            <a:r>
              <a:rPr lang="en-GB" sz="1800" dirty="0" smtClean="0">
                <a:hlinkClick r:id="rId3"/>
              </a:rPr>
              <a:t>https://www.bathspa.ac.uk/projects/learning-sciences-in-teacher-education/</a:t>
            </a:r>
            <a:r>
              <a:rPr lang="en-GB" sz="1800" dirty="0" smtClean="0"/>
              <a:t> and permanently on </a:t>
            </a:r>
            <a:r>
              <a:rPr lang="en-GB" sz="1800" dirty="0" err="1" smtClean="0">
                <a:hlinkClick r:id="rId4"/>
              </a:rPr>
              <a:t>BathSpa</a:t>
            </a:r>
            <a:r>
              <a:rPr lang="en-GB" sz="1800" dirty="0" smtClean="0">
                <a:hlinkClick r:id="rId4"/>
              </a:rPr>
              <a:t> Data. </a:t>
            </a:r>
            <a:endParaRPr lang="en-GB" sz="1800" dirty="0" smtClean="0"/>
          </a:p>
          <a:p>
            <a:pPr marL="114300" indent="0" algn="l"/>
            <a:r>
              <a:rPr lang="en-GB" sz="1800" dirty="0" smtClean="0"/>
              <a:t>Please adapt it for your own educational purposes.</a:t>
            </a:r>
          </a:p>
        </p:txBody>
      </p:sp>
      <p:pic>
        <p:nvPicPr>
          <p:cNvPr id="7" name="Picture 6" descr="The creative commons icon explains that this resource can be used under terms CC BY NC SA." title="creative commons icon"/>
          <p:cNvPicPr>
            <a:picLocks noChangeAspect="1"/>
          </p:cNvPicPr>
          <p:nvPr/>
        </p:nvPicPr>
        <p:blipFill>
          <a:blip r:embed="rId5"/>
          <a:stretch>
            <a:fillRect/>
          </a:stretch>
        </p:blipFill>
        <p:spPr>
          <a:xfrm>
            <a:off x="6925979" y="5741042"/>
            <a:ext cx="1750476" cy="612666"/>
          </a:xfrm>
          <a:prstGeom prst="rect">
            <a:avLst/>
          </a:prstGeom>
        </p:spPr>
      </p:pic>
    </p:spTree>
    <p:extLst>
      <p:ext uri="{BB962C8B-B14F-4D97-AF65-F5344CB8AC3E}">
        <p14:creationId xmlns:p14="http://schemas.microsoft.com/office/powerpoint/2010/main" val="34046842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Shape 307"/>
        <p:cNvGrpSpPr/>
        <p:nvPr/>
      </p:nvGrpSpPr>
      <p:grpSpPr>
        <a:xfrm>
          <a:off x="0" y="0"/>
          <a:ext cx="0" cy="0"/>
          <a:chOff x="0" y="0"/>
          <a:chExt cx="0" cy="0"/>
        </a:xfrm>
      </p:grpSpPr>
      <p:sp>
        <p:nvSpPr>
          <p:cNvPr id="308" name="Google Shape;308;p65"/>
          <p:cNvSpPr txBox="1">
            <a:spLocks noGrp="1"/>
          </p:cNvSpPr>
          <p:nvPr>
            <p:ph type="title"/>
          </p:nvPr>
        </p:nvSpPr>
        <p:spPr>
          <a:xfrm>
            <a:off x="457200" y="148850"/>
            <a:ext cx="45339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b="1" i="0" u="none" strike="noStrike" cap="none">
                <a:solidFill>
                  <a:srgbClr val="000000"/>
                </a:solidFill>
              </a:rPr>
              <a:t>Behaviourism</a:t>
            </a:r>
            <a:endParaRPr b="1" i="0" u="none" strike="noStrike" cap="none">
              <a:solidFill>
                <a:srgbClr val="000000"/>
              </a:solidFill>
            </a:endParaRPr>
          </a:p>
        </p:txBody>
      </p:sp>
      <p:sp>
        <p:nvSpPr>
          <p:cNvPr id="309" name="Google Shape;309;p65"/>
          <p:cNvSpPr txBox="1">
            <a:spLocks noGrp="1"/>
          </p:cNvSpPr>
          <p:nvPr>
            <p:ph type="body" idx="1"/>
          </p:nvPr>
        </p:nvSpPr>
        <p:spPr>
          <a:xfrm>
            <a:off x="457200" y="1083651"/>
            <a:ext cx="4330800" cy="519060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chemeClr val="dk1"/>
              </a:buClr>
              <a:buFont typeface="Arial"/>
              <a:buNone/>
            </a:pPr>
            <a:endParaRPr sz="2400" b="1"/>
          </a:p>
          <a:p>
            <a:pPr marL="0" marR="0" lvl="0" indent="0" algn="l" rtl="0">
              <a:lnSpc>
                <a:spcPct val="80000"/>
              </a:lnSpc>
              <a:spcBef>
                <a:spcPts val="0"/>
              </a:spcBef>
              <a:spcAft>
                <a:spcPts val="0"/>
              </a:spcAft>
              <a:buClr>
                <a:schemeClr val="dk1"/>
              </a:buClr>
              <a:buFont typeface="Arial"/>
              <a:buNone/>
            </a:pPr>
            <a:r>
              <a:rPr lang="en-GB" sz="2400" b="1" i="0" u="none" strike="noStrike" cap="none">
                <a:solidFill>
                  <a:schemeClr val="dk1"/>
                </a:solidFill>
                <a:latin typeface="Arial"/>
                <a:ea typeface="Arial"/>
                <a:cs typeface="Arial"/>
                <a:sym typeface="Arial"/>
              </a:rPr>
              <a:t>Key features:</a:t>
            </a:r>
            <a:endParaRPr sz="2400" b="1" i="0" u="none" strike="noStrike" cap="none">
              <a:solidFill>
                <a:schemeClr val="dk1"/>
              </a:solidFill>
              <a:latin typeface="Arial"/>
              <a:ea typeface="Arial"/>
              <a:cs typeface="Arial"/>
              <a:sym typeface="Arial"/>
            </a:endParaRPr>
          </a:p>
          <a:p>
            <a:pPr marL="0" marR="0" lvl="0" indent="0" algn="l" rtl="0">
              <a:lnSpc>
                <a:spcPct val="80000"/>
              </a:lnSpc>
              <a:spcBef>
                <a:spcPts val="0"/>
              </a:spcBef>
              <a:spcAft>
                <a:spcPts val="0"/>
              </a:spcAft>
              <a:buClr>
                <a:schemeClr val="dk1"/>
              </a:buClr>
              <a:buFont typeface="Arial"/>
              <a:buNone/>
            </a:pPr>
            <a:endParaRPr sz="2400" b="1"/>
          </a:p>
          <a:p>
            <a:pPr marL="342900" lvl="0" indent="-342900" algn="l" rtl="0">
              <a:lnSpc>
                <a:spcPct val="80000"/>
              </a:lnSpc>
              <a:spcBef>
                <a:spcPts val="480"/>
              </a:spcBef>
              <a:spcAft>
                <a:spcPts val="0"/>
              </a:spcAft>
              <a:buClr>
                <a:schemeClr val="dk1"/>
              </a:buClr>
              <a:buSzPts val="2400"/>
              <a:buFont typeface="Arial"/>
              <a:buChar char="•"/>
            </a:pPr>
            <a:r>
              <a:rPr lang="en-GB" sz="2400"/>
              <a:t>Knowledge as a repertoire of behaviours, or behavioural capacities</a:t>
            </a:r>
            <a:endParaRPr sz="2400"/>
          </a:p>
          <a:p>
            <a:pPr marL="342900" lvl="0" indent="-342900" algn="l" rtl="0">
              <a:lnSpc>
                <a:spcPct val="80000"/>
              </a:lnSpc>
              <a:spcBef>
                <a:spcPts val="480"/>
              </a:spcBef>
              <a:spcAft>
                <a:spcPts val="0"/>
              </a:spcAft>
              <a:buClr>
                <a:schemeClr val="dk1"/>
              </a:buClr>
              <a:buSzPts val="2400"/>
              <a:buFont typeface="Arial"/>
              <a:buChar char="•"/>
            </a:pPr>
            <a:r>
              <a:rPr lang="en-GB" sz="2400"/>
              <a:t>Mind is a ‘black box’ </a:t>
            </a:r>
            <a:endParaRPr sz="2400"/>
          </a:p>
          <a:p>
            <a:pPr marL="342900" lvl="0" indent="-342900" algn="l" rtl="0">
              <a:lnSpc>
                <a:spcPct val="80000"/>
              </a:lnSpc>
              <a:spcBef>
                <a:spcPts val="480"/>
              </a:spcBef>
              <a:spcAft>
                <a:spcPts val="0"/>
              </a:spcAft>
              <a:buClr>
                <a:schemeClr val="dk1"/>
              </a:buClr>
              <a:buSzPts val="2400"/>
              <a:buFont typeface="Arial"/>
              <a:buChar char="•"/>
            </a:pPr>
            <a:r>
              <a:rPr lang="en-GB" sz="2400"/>
              <a:t>Child as an empty vessel</a:t>
            </a:r>
            <a:endParaRPr sz="2400"/>
          </a:p>
          <a:p>
            <a:pPr marL="342900" lvl="0" indent="0" algn="l" rtl="0">
              <a:lnSpc>
                <a:spcPct val="80000"/>
              </a:lnSpc>
              <a:spcBef>
                <a:spcPts val="480"/>
              </a:spcBef>
              <a:spcAft>
                <a:spcPts val="0"/>
              </a:spcAft>
              <a:buNone/>
            </a:pPr>
            <a:r>
              <a:rPr lang="en-GB" sz="2400"/>
              <a:t>(tabula rasa): knowledge transmitted to the child </a:t>
            </a:r>
            <a:endParaRPr sz="2400"/>
          </a:p>
          <a:p>
            <a:pPr marL="342900" marR="0" lvl="0" indent="-342900" algn="l" rtl="0">
              <a:lnSpc>
                <a:spcPct val="80000"/>
              </a:lnSpc>
              <a:spcBef>
                <a:spcPts val="480"/>
              </a:spcBef>
              <a:spcAft>
                <a:spcPts val="0"/>
              </a:spcAft>
              <a:buClr>
                <a:schemeClr val="dk1"/>
              </a:buClr>
              <a:buSzPts val="2400"/>
              <a:buFont typeface="Arial"/>
              <a:buChar char="•"/>
            </a:pPr>
            <a:r>
              <a:rPr lang="en-GB" sz="2400"/>
              <a:t>Stimulus-response sequences </a:t>
            </a:r>
            <a:endParaRPr sz="2400"/>
          </a:p>
          <a:p>
            <a:pPr marL="342900" marR="0" lvl="0" indent="-342900" algn="l" rtl="0">
              <a:lnSpc>
                <a:spcPct val="80000"/>
              </a:lnSpc>
              <a:spcBef>
                <a:spcPts val="480"/>
              </a:spcBef>
              <a:spcAft>
                <a:spcPts val="0"/>
              </a:spcAft>
              <a:buClr>
                <a:schemeClr val="dk1"/>
              </a:buClr>
              <a:buSzPts val="2400"/>
              <a:buFont typeface="Arial"/>
              <a:buChar char="•"/>
            </a:pPr>
            <a:r>
              <a:rPr lang="en-GB" sz="2400" b="0" i="0" u="none" strike="noStrike" cap="none">
                <a:solidFill>
                  <a:schemeClr val="dk1"/>
                </a:solidFill>
                <a:latin typeface="Arial"/>
                <a:ea typeface="Arial"/>
                <a:cs typeface="Arial"/>
                <a:sym typeface="Arial"/>
              </a:rPr>
              <a:t>Positive and negative reinforcement </a:t>
            </a:r>
            <a:endParaRPr sz="800"/>
          </a:p>
          <a:p>
            <a:pPr marL="342900" marR="0" lvl="0" indent="-342900" algn="l" rtl="0">
              <a:lnSpc>
                <a:spcPct val="80000"/>
              </a:lnSpc>
              <a:spcBef>
                <a:spcPts val="480"/>
              </a:spcBef>
              <a:spcAft>
                <a:spcPts val="0"/>
              </a:spcAft>
              <a:buClr>
                <a:schemeClr val="dk1"/>
              </a:buClr>
              <a:buSzPts val="2400"/>
              <a:buFont typeface="Arial"/>
              <a:buChar char="•"/>
            </a:pPr>
            <a:r>
              <a:rPr lang="en-GB" sz="2400" b="0" i="0" u="none" strike="noStrike" cap="none">
                <a:solidFill>
                  <a:schemeClr val="dk1"/>
                </a:solidFill>
                <a:latin typeface="Arial"/>
                <a:ea typeface="Arial"/>
                <a:cs typeface="Arial"/>
                <a:sym typeface="Arial"/>
              </a:rPr>
              <a:t>Repetition – ‘skill and drill’</a:t>
            </a:r>
            <a:endParaRPr sz="2400" b="0" i="0" u="none" strike="noStrike" cap="none">
              <a:solidFill>
                <a:schemeClr val="dk1"/>
              </a:solidFill>
              <a:latin typeface="Arial"/>
              <a:ea typeface="Arial"/>
              <a:cs typeface="Arial"/>
              <a:sym typeface="Arial"/>
            </a:endParaRPr>
          </a:p>
          <a:p>
            <a:pPr marL="342900" marR="0" lvl="0" indent="-342900" algn="l" rtl="0">
              <a:lnSpc>
                <a:spcPct val="80000"/>
              </a:lnSpc>
              <a:spcBef>
                <a:spcPts val="480"/>
              </a:spcBef>
              <a:spcAft>
                <a:spcPts val="0"/>
              </a:spcAft>
              <a:buClr>
                <a:schemeClr val="dk1"/>
              </a:buClr>
              <a:buSzPts val="2400"/>
              <a:buFont typeface="Arial"/>
              <a:buChar char="•"/>
            </a:pPr>
            <a:r>
              <a:rPr lang="en-GB" sz="2400"/>
              <a:t>Key theorist: Skinner </a:t>
            </a:r>
            <a:endParaRPr sz="2400"/>
          </a:p>
        </p:txBody>
      </p:sp>
      <p:sp>
        <p:nvSpPr>
          <p:cNvPr id="310" name="Google Shape;310;p65"/>
          <p:cNvSpPr txBox="1"/>
          <p:nvPr/>
        </p:nvSpPr>
        <p:spPr>
          <a:xfrm>
            <a:off x="170875" y="6498144"/>
            <a:ext cx="3836100" cy="255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Font typeface="Arial"/>
              <a:buNone/>
            </a:pPr>
            <a:r>
              <a:rPr lang="en-GB">
                <a:solidFill>
                  <a:schemeClr val="dk1"/>
                </a:solidFill>
              </a:rPr>
              <a:t>Source: Wray (2018) in core text </a:t>
            </a:r>
            <a:endParaRPr/>
          </a:p>
        </p:txBody>
      </p:sp>
      <p:sp>
        <p:nvSpPr>
          <p:cNvPr id="311" name="Google Shape;311;p65"/>
          <p:cNvSpPr txBox="1"/>
          <p:nvPr/>
        </p:nvSpPr>
        <p:spPr>
          <a:xfrm>
            <a:off x="4595925" y="1631950"/>
            <a:ext cx="4255200" cy="4866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Font typeface="Arial"/>
              <a:buNone/>
            </a:pPr>
            <a:r>
              <a:rPr lang="en-GB" sz="2400" b="1">
                <a:solidFill>
                  <a:schemeClr val="dk1"/>
                </a:solidFill>
                <a:latin typeface="Arial"/>
                <a:ea typeface="Arial"/>
                <a:cs typeface="Arial"/>
                <a:sym typeface="Arial"/>
              </a:rPr>
              <a:t>In class:</a:t>
            </a:r>
            <a:endParaRPr sz="2400" b="1">
              <a:solidFill>
                <a:schemeClr val="dk1"/>
              </a:solidFill>
              <a:latin typeface="Arial"/>
              <a:ea typeface="Arial"/>
              <a:cs typeface="Arial"/>
              <a:sym typeface="Arial"/>
            </a:endParaRPr>
          </a:p>
          <a:p>
            <a:pPr marL="0" marR="0" lvl="0" indent="0" algn="l" rtl="0">
              <a:spcBef>
                <a:spcPts val="0"/>
              </a:spcBef>
              <a:spcAft>
                <a:spcPts val="0"/>
              </a:spcAft>
              <a:buClr>
                <a:schemeClr val="dk1"/>
              </a:buClr>
              <a:buFont typeface="Arial"/>
              <a:buNone/>
            </a:pPr>
            <a:endParaRPr sz="2400" b="1">
              <a:solidFill>
                <a:schemeClr val="dk1"/>
              </a:solidFill>
            </a:endParaRPr>
          </a:p>
          <a:p>
            <a:pPr marL="342900" lvl="0" indent="-342900" algn="l" rtl="0">
              <a:spcBef>
                <a:spcPts val="480"/>
              </a:spcBef>
              <a:spcAft>
                <a:spcPts val="0"/>
              </a:spcAft>
              <a:buClr>
                <a:schemeClr val="dk1"/>
              </a:buClr>
              <a:buSzPts val="2400"/>
              <a:buFont typeface="Arial"/>
              <a:buChar char="•"/>
            </a:pPr>
            <a:r>
              <a:rPr lang="en-GB" sz="2400">
                <a:solidFill>
                  <a:schemeClr val="dk1"/>
                </a:solidFill>
              </a:rPr>
              <a:t>Teacher as deliverer with expert skills and knowledge</a:t>
            </a:r>
            <a:endParaRPr sz="2400">
              <a:solidFill>
                <a:schemeClr val="dk1"/>
              </a:solidFill>
            </a:endParaRPr>
          </a:p>
          <a:p>
            <a:pPr marL="342900" marR="0" lvl="0" indent="-342900" algn="l" rtl="0">
              <a:spcBef>
                <a:spcPts val="480"/>
              </a:spcBef>
              <a:spcAft>
                <a:spcPts val="0"/>
              </a:spcAft>
              <a:buClr>
                <a:schemeClr val="dk1"/>
              </a:buClr>
              <a:buSzPts val="2400"/>
              <a:buFont typeface="Arial"/>
              <a:buChar char="•"/>
            </a:pPr>
            <a:r>
              <a:rPr lang="en-GB" sz="2400">
                <a:solidFill>
                  <a:schemeClr val="dk1"/>
                </a:solidFill>
              </a:rPr>
              <a:t>Focus on observing new learning as new b</a:t>
            </a:r>
            <a:r>
              <a:rPr lang="en-GB" sz="2400">
                <a:solidFill>
                  <a:schemeClr val="dk1"/>
                </a:solidFill>
                <a:latin typeface="Arial"/>
                <a:ea typeface="Arial"/>
                <a:cs typeface="Arial"/>
                <a:sym typeface="Arial"/>
              </a:rPr>
              <a:t>ehaviour</a:t>
            </a:r>
            <a:r>
              <a:rPr lang="en-GB" sz="2400">
                <a:solidFill>
                  <a:schemeClr val="dk1"/>
                </a:solidFill>
              </a:rPr>
              <a:t>s</a:t>
            </a:r>
            <a:r>
              <a:rPr lang="en-GB" sz="2400">
                <a:solidFill>
                  <a:schemeClr val="dk1"/>
                </a:solidFill>
                <a:latin typeface="Arial"/>
                <a:ea typeface="Arial"/>
                <a:cs typeface="Arial"/>
                <a:sym typeface="Arial"/>
              </a:rPr>
              <a:t> (</a:t>
            </a:r>
            <a:r>
              <a:rPr lang="en-GB" sz="2400">
                <a:solidFill>
                  <a:schemeClr val="dk1"/>
                </a:solidFill>
              </a:rPr>
              <a:t>skills</a:t>
            </a:r>
            <a:r>
              <a:rPr lang="en-GB" sz="2400">
                <a:solidFill>
                  <a:schemeClr val="dk1"/>
                </a:solidFill>
                <a:latin typeface="Arial"/>
                <a:ea typeface="Arial"/>
                <a:cs typeface="Arial"/>
                <a:sym typeface="Arial"/>
              </a:rPr>
              <a:t>) </a:t>
            </a:r>
            <a:endParaRPr sz="1000">
              <a:solidFill>
                <a:schemeClr val="dk1"/>
              </a:solidFill>
            </a:endParaRPr>
          </a:p>
          <a:p>
            <a:pPr marL="342900" marR="0" lvl="0" indent="-342900" algn="l" rtl="0">
              <a:spcBef>
                <a:spcPts val="480"/>
              </a:spcBef>
              <a:spcAft>
                <a:spcPts val="0"/>
              </a:spcAft>
              <a:buClr>
                <a:schemeClr val="dk1"/>
              </a:buClr>
              <a:buSzPts val="2400"/>
              <a:buFont typeface="Arial"/>
              <a:buChar char="•"/>
            </a:pPr>
            <a:r>
              <a:rPr lang="en-GB" sz="2400">
                <a:solidFill>
                  <a:schemeClr val="dk1"/>
                </a:solidFill>
                <a:latin typeface="Arial"/>
                <a:ea typeface="Arial"/>
                <a:cs typeface="Arial"/>
                <a:sym typeface="Arial"/>
              </a:rPr>
              <a:t>Rote learning/regu</a:t>
            </a:r>
            <a:r>
              <a:rPr lang="en-GB" sz="2400">
                <a:solidFill>
                  <a:schemeClr val="dk1"/>
                </a:solidFill>
              </a:rPr>
              <a:t>lar practice</a:t>
            </a:r>
            <a:endParaRPr sz="2400">
              <a:solidFill>
                <a:schemeClr val="dk1"/>
              </a:solidFill>
              <a:latin typeface="Arial"/>
              <a:ea typeface="Arial"/>
              <a:cs typeface="Arial"/>
              <a:sym typeface="Arial"/>
            </a:endParaRPr>
          </a:p>
          <a:p>
            <a:pPr marL="342900" marR="0" lvl="0" indent="-342900" algn="l" rtl="0">
              <a:spcBef>
                <a:spcPts val="480"/>
              </a:spcBef>
              <a:spcAft>
                <a:spcPts val="0"/>
              </a:spcAft>
              <a:buClr>
                <a:schemeClr val="dk1"/>
              </a:buClr>
              <a:buSzPts val="2400"/>
              <a:buFont typeface="Arial"/>
              <a:buChar char="•"/>
            </a:pPr>
            <a:r>
              <a:rPr lang="en-GB" sz="2400">
                <a:solidFill>
                  <a:schemeClr val="dk1"/>
                </a:solidFill>
              </a:rPr>
              <a:t>Modelling and imitation</a:t>
            </a:r>
            <a:endParaRPr sz="2400">
              <a:solidFill>
                <a:schemeClr val="dk1"/>
              </a:solidFill>
            </a:endParaRPr>
          </a:p>
          <a:p>
            <a:pPr marL="342900" lvl="0" indent="-342900" algn="l" rtl="0">
              <a:spcBef>
                <a:spcPts val="480"/>
              </a:spcBef>
              <a:spcAft>
                <a:spcPts val="0"/>
              </a:spcAft>
              <a:buClr>
                <a:schemeClr val="dk1"/>
              </a:buClr>
              <a:buSzPts val="2400"/>
              <a:buFont typeface="Arial"/>
              <a:buChar char="•"/>
            </a:pPr>
            <a:r>
              <a:rPr lang="en-GB" sz="2400">
                <a:solidFill>
                  <a:schemeClr val="dk1"/>
                </a:solidFill>
              </a:rPr>
              <a:t>Behaviour modification through praise </a:t>
            </a:r>
            <a:endParaRPr sz="2400">
              <a:solidFill>
                <a:schemeClr val="dk1"/>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Shape 317"/>
        <p:cNvGrpSpPr/>
        <p:nvPr/>
      </p:nvGrpSpPr>
      <p:grpSpPr>
        <a:xfrm>
          <a:off x="0" y="0"/>
          <a:ext cx="0" cy="0"/>
          <a:chOff x="0" y="0"/>
          <a:chExt cx="0" cy="0"/>
        </a:xfrm>
      </p:grpSpPr>
      <p:sp>
        <p:nvSpPr>
          <p:cNvPr id="318" name="Google Shape;318;p66"/>
          <p:cNvSpPr txBox="1">
            <a:spLocks noGrp="1"/>
          </p:cNvSpPr>
          <p:nvPr>
            <p:ph type="title"/>
          </p:nvPr>
        </p:nvSpPr>
        <p:spPr>
          <a:xfrm>
            <a:off x="-285925" y="135025"/>
            <a:ext cx="7605000" cy="8775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b="1">
                <a:solidFill>
                  <a:srgbClr val="000000"/>
                </a:solidFill>
              </a:rPr>
              <a:t>Cognitive </a:t>
            </a:r>
            <a:r>
              <a:rPr lang="en-GB" b="1" i="0" u="none" strike="noStrike" cap="none">
                <a:solidFill>
                  <a:srgbClr val="000000"/>
                </a:solidFill>
              </a:rPr>
              <a:t>Constructivism</a:t>
            </a:r>
            <a:r>
              <a:rPr lang="en-GB" b="1">
                <a:solidFill>
                  <a:srgbClr val="000000"/>
                </a:solidFill>
              </a:rPr>
              <a:t> </a:t>
            </a:r>
            <a:endParaRPr b="1">
              <a:solidFill>
                <a:srgbClr val="000000"/>
              </a:solidFill>
            </a:endParaRPr>
          </a:p>
        </p:txBody>
      </p:sp>
      <p:sp>
        <p:nvSpPr>
          <p:cNvPr id="320" name="Google Shape;320;p66"/>
          <p:cNvSpPr txBox="1">
            <a:spLocks noGrp="1"/>
          </p:cNvSpPr>
          <p:nvPr>
            <p:ph type="body" idx="2"/>
          </p:nvPr>
        </p:nvSpPr>
        <p:spPr>
          <a:xfrm>
            <a:off x="144550" y="1012525"/>
            <a:ext cx="5118900" cy="4730700"/>
          </a:xfrm>
          <a:prstGeom prst="rect">
            <a:avLst/>
          </a:prstGeom>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r>
              <a:rPr lang="en-GB" b="1"/>
              <a:t>Key Features:</a:t>
            </a:r>
            <a:endParaRPr b="1"/>
          </a:p>
          <a:p>
            <a:pPr marL="0" lvl="0" indent="0" algn="l" rtl="0">
              <a:lnSpc>
                <a:spcPct val="90000"/>
              </a:lnSpc>
              <a:spcBef>
                <a:spcPts val="0"/>
              </a:spcBef>
              <a:spcAft>
                <a:spcPts val="0"/>
              </a:spcAft>
              <a:buNone/>
            </a:pPr>
            <a:endParaRPr sz="1200" b="1"/>
          </a:p>
          <a:p>
            <a:pPr marL="342900" lvl="0" indent="-342900" algn="l" rtl="0">
              <a:lnSpc>
                <a:spcPct val="90000"/>
              </a:lnSpc>
              <a:spcBef>
                <a:spcPts val="0"/>
              </a:spcBef>
              <a:spcAft>
                <a:spcPts val="0"/>
              </a:spcAft>
              <a:buSzPts val="2400"/>
              <a:buChar char="•"/>
            </a:pPr>
            <a:r>
              <a:rPr lang="en-GB"/>
              <a:t>Children come to learning with ideas and experiences </a:t>
            </a:r>
            <a:endParaRPr/>
          </a:p>
          <a:p>
            <a:pPr marL="342900" lvl="0" indent="-342900" algn="l" rtl="0">
              <a:lnSpc>
                <a:spcPct val="90000"/>
              </a:lnSpc>
              <a:spcBef>
                <a:spcPts val="0"/>
              </a:spcBef>
              <a:spcAft>
                <a:spcPts val="0"/>
              </a:spcAft>
              <a:buSzPts val="2400"/>
              <a:buChar char="•"/>
            </a:pPr>
            <a:r>
              <a:rPr lang="en-GB"/>
              <a:t>Learning is through interaction with what is already known (own mental representation/ schema) and new experiences</a:t>
            </a:r>
            <a:endParaRPr b="1"/>
          </a:p>
          <a:p>
            <a:pPr marL="342900" lvl="0" indent="-342900" algn="l" rtl="0">
              <a:lnSpc>
                <a:spcPct val="90000"/>
              </a:lnSpc>
              <a:spcBef>
                <a:spcPts val="480"/>
              </a:spcBef>
              <a:spcAft>
                <a:spcPts val="0"/>
              </a:spcAft>
              <a:buSzPts val="2400"/>
              <a:buChar char="•"/>
            </a:pPr>
            <a:r>
              <a:rPr lang="en-GB"/>
              <a:t>Meanings can be accepted (assimilated), accommodated or rejected</a:t>
            </a:r>
            <a:endParaRPr b="1"/>
          </a:p>
          <a:p>
            <a:pPr marL="342900" lvl="0" indent="-342900" algn="l" rtl="0">
              <a:lnSpc>
                <a:spcPct val="90000"/>
              </a:lnSpc>
              <a:spcBef>
                <a:spcPts val="480"/>
              </a:spcBef>
              <a:spcAft>
                <a:spcPts val="0"/>
              </a:spcAft>
              <a:buSzPts val="2400"/>
              <a:buChar char="•"/>
            </a:pPr>
            <a:r>
              <a:rPr lang="en-GB"/>
              <a:t>Equilibrium/stability – so mental structures are resistant to change </a:t>
            </a:r>
            <a:endParaRPr b="1"/>
          </a:p>
          <a:p>
            <a:pPr marL="342900" lvl="0" indent="-342900" algn="l" rtl="0">
              <a:lnSpc>
                <a:spcPct val="90000"/>
              </a:lnSpc>
              <a:spcBef>
                <a:spcPts val="480"/>
              </a:spcBef>
              <a:spcAft>
                <a:spcPts val="0"/>
              </a:spcAft>
              <a:buSzPts val="2400"/>
              <a:buChar char="•"/>
            </a:pPr>
            <a:r>
              <a:rPr lang="en-GB"/>
              <a:t>What is in the learner’s mind matters – importance of elicitation</a:t>
            </a:r>
            <a:endParaRPr/>
          </a:p>
          <a:p>
            <a:pPr marL="342900" lvl="0" indent="-342900" algn="l" rtl="0">
              <a:lnSpc>
                <a:spcPct val="90000"/>
              </a:lnSpc>
              <a:spcBef>
                <a:spcPts val="480"/>
              </a:spcBef>
              <a:spcAft>
                <a:spcPts val="0"/>
              </a:spcAft>
              <a:buSzPts val="2400"/>
              <a:buChar char="•"/>
            </a:pPr>
            <a:r>
              <a:rPr lang="en-GB"/>
              <a:t>Key theorist: Piaget </a:t>
            </a:r>
            <a:endParaRPr/>
          </a:p>
          <a:p>
            <a:pPr marL="342900" lvl="0" indent="-342900" algn="l" rtl="0">
              <a:lnSpc>
                <a:spcPct val="90000"/>
              </a:lnSpc>
              <a:spcBef>
                <a:spcPts val="560"/>
              </a:spcBef>
              <a:spcAft>
                <a:spcPts val="0"/>
              </a:spcAft>
              <a:buClr>
                <a:schemeClr val="dk1"/>
              </a:buClr>
              <a:buFont typeface="Arial"/>
              <a:buNone/>
            </a:pPr>
            <a:endParaRPr sz="2000" b="1"/>
          </a:p>
          <a:p>
            <a:pPr marL="0" lvl="0" indent="0" algn="l" rtl="0">
              <a:spcBef>
                <a:spcPts val="480"/>
              </a:spcBef>
              <a:spcAft>
                <a:spcPts val="0"/>
              </a:spcAft>
              <a:buNone/>
            </a:pPr>
            <a:endParaRPr sz="2000"/>
          </a:p>
        </p:txBody>
      </p:sp>
      <p:sp>
        <p:nvSpPr>
          <p:cNvPr id="321" name="Google Shape;321;p66"/>
          <p:cNvSpPr txBox="1">
            <a:spLocks noGrp="1"/>
          </p:cNvSpPr>
          <p:nvPr>
            <p:ph type="body" idx="4"/>
          </p:nvPr>
        </p:nvSpPr>
        <p:spPr>
          <a:xfrm>
            <a:off x="5158150" y="1564200"/>
            <a:ext cx="4040100" cy="43062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GB" b="1"/>
              <a:t>In class:</a:t>
            </a:r>
            <a:endParaRPr b="1"/>
          </a:p>
          <a:p>
            <a:pPr marL="0" lvl="0" indent="0" algn="l" rtl="0">
              <a:lnSpc>
                <a:spcPct val="100000"/>
              </a:lnSpc>
              <a:spcBef>
                <a:spcPts val="0"/>
              </a:spcBef>
              <a:spcAft>
                <a:spcPts val="0"/>
              </a:spcAft>
              <a:buNone/>
            </a:pPr>
            <a:endParaRPr sz="1200" b="1"/>
          </a:p>
          <a:p>
            <a:pPr marL="457200" lvl="0" indent="-381000" algn="l" rtl="0">
              <a:lnSpc>
                <a:spcPct val="100000"/>
              </a:lnSpc>
              <a:spcBef>
                <a:spcPts val="0"/>
              </a:spcBef>
              <a:spcAft>
                <a:spcPts val="0"/>
              </a:spcAft>
              <a:buSzPts val="2400"/>
              <a:buChar char="•"/>
            </a:pPr>
            <a:r>
              <a:rPr lang="en-GB"/>
              <a:t>Learning planned to  build on prior knowledge and experiences</a:t>
            </a:r>
            <a:endParaRPr/>
          </a:p>
          <a:p>
            <a:pPr marL="457200" lvl="0" indent="-381000" algn="l" rtl="0">
              <a:lnSpc>
                <a:spcPct val="100000"/>
              </a:lnSpc>
              <a:spcBef>
                <a:spcPts val="0"/>
              </a:spcBef>
              <a:spcAft>
                <a:spcPts val="0"/>
              </a:spcAft>
              <a:buSzPts val="2400"/>
              <a:buChar char="•"/>
            </a:pPr>
            <a:r>
              <a:rPr lang="en-GB"/>
              <a:t>Learners are active and self motivated - learning as play, discovery, testing out theories</a:t>
            </a:r>
            <a:endParaRPr/>
          </a:p>
          <a:p>
            <a:pPr marL="457200" lvl="0" indent="-381000" algn="l" rtl="0">
              <a:lnSpc>
                <a:spcPct val="100000"/>
              </a:lnSpc>
              <a:spcBef>
                <a:spcPts val="0"/>
              </a:spcBef>
              <a:spcAft>
                <a:spcPts val="0"/>
              </a:spcAft>
              <a:buSzPts val="2400"/>
              <a:buChar char="•"/>
            </a:pPr>
            <a:r>
              <a:rPr lang="en-GB"/>
              <a:t>Emphasis on practical activity, enquiry, problem-solving</a:t>
            </a:r>
            <a:endParaRPr b="1"/>
          </a:p>
          <a:p>
            <a:pPr marL="0" lvl="0" indent="0" algn="l" rtl="0">
              <a:lnSpc>
                <a:spcPct val="90000"/>
              </a:lnSpc>
              <a:spcBef>
                <a:spcPts val="480"/>
              </a:spcBef>
              <a:spcAft>
                <a:spcPts val="0"/>
              </a:spcAft>
              <a:buNone/>
            </a:pPr>
            <a:r>
              <a:rPr lang="en-GB" sz="1400"/>
              <a:t>	</a:t>
            </a:r>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Shape 326"/>
        <p:cNvGrpSpPr/>
        <p:nvPr/>
      </p:nvGrpSpPr>
      <p:grpSpPr>
        <a:xfrm>
          <a:off x="0" y="0"/>
          <a:ext cx="0" cy="0"/>
          <a:chOff x="0" y="0"/>
          <a:chExt cx="0" cy="0"/>
        </a:xfrm>
      </p:grpSpPr>
      <p:sp>
        <p:nvSpPr>
          <p:cNvPr id="327" name="Google Shape;327;p67"/>
          <p:cNvSpPr txBox="1">
            <a:spLocks noGrp="1"/>
          </p:cNvSpPr>
          <p:nvPr>
            <p:ph type="title"/>
          </p:nvPr>
        </p:nvSpPr>
        <p:spPr>
          <a:xfrm>
            <a:off x="136300" y="261750"/>
            <a:ext cx="6233100" cy="1143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4400" b="1" i="0" u="none" strike="noStrike" cap="none">
                <a:solidFill>
                  <a:srgbClr val="000000"/>
                </a:solidFill>
              </a:rPr>
              <a:t>Social constructivism </a:t>
            </a:r>
            <a:r>
              <a:rPr lang="en-GB" b="1">
                <a:solidFill>
                  <a:srgbClr val="000000"/>
                </a:solidFill>
              </a:rPr>
              <a:t> </a:t>
            </a:r>
            <a:endParaRPr b="1">
              <a:solidFill>
                <a:srgbClr val="000000"/>
              </a:solidFill>
            </a:endParaRPr>
          </a:p>
        </p:txBody>
      </p:sp>
      <p:sp>
        <p:nvSpPr>
          <p:cNvPr id="328" name="Google Shape;328;p67"/>
          <p:cNvSpPr txBox="1">
            <a:spLocks noGrp="1"/>
          </p:cNvSpPr>
          <p:nvPr>
            <p:ph type="body" idx="2"/>
          </p:nvPr>
        </p:nvSpPr>
        <p:spPr>
          <a:xfrm>
            <a:off x="192475" y="1207500"/>
            <a:ext cx="4729500" cy="5557800"/>
          </a:xfrm>
          <a:prstGeom prst="rect">
            <a:avLst/>
          </a:prstGeom>
        </p:spPr>
        <p:txBody>
          <a:bodyPr spcFirstLastPara="1" wrap="square" lIns="91425" tIns="91425" rIns="91425" bIns="91425" anchor="t" anchorCtr="0">
            <a:noAutofit/>
          </a:bodyPr>
          <a:lstStyle/>
          <a:p>
            <a:pPr marL="0" lvl="0" indent="0" algn="l" rtl="0">
              <a:lnSpc>
                <a:spcPct val="80000"/>
              </a:lnSpc>
              <a:spcBef>
                <a:spcPts val="0"/>
              </a:spcBef>
              <a:spcAft>
                <a:spcPts val="0"/>
              </a:spcAft>
              <a:buNone/>
            </a:pPr>
            <a:r>
              <a:rPr lang="en-GB" b="1"/>
              <a:t>Key Features:</a:t>
            </a:r>
            <a:endParaRPr b="1"/>
          </a:p>
          <a:p>
            <a:pPr marL="0" lvl="0" indent="0" algn="l" rtl="0">
              <a:lnSpc>
                <a:spcPct val="80000"/>
              </a:lnSpc>
              <a:spcBef>
                <a:spcPts val="0"/>
              </a:spcBef>
              <a:spcAft>
                <a:spcPts val="0"/>
              </a:spcAft>
              <a:buNone/>
            </a:pPr>
            <a:endParaRPr b="1"/>
          </a:p>
          <a:p>
            <a:pPr marL="342900" lvl="0" indent="-342900" algn="l" rtl="0">
              <a:lnSpc>
                <a:spcPct val="80000"/>
              </a:lnSpc>
              <a:spcBef>
                <a:spcPts val="0"/>
              </a:spcBef>
              <a:spcAft>
                <a:spcPts val="0"/>
              </a:spcAft>
              <a:buSzPts val="2400"/>
              <a:buChar char="•"/>
            </a:pPr>
            <a:r>
              <a:rPr lang="en-GB"/>
              <a:t>Learning as a collaborative process</a:t>
            </a:r>
            <a:endParaRPr/>
          </a:p>
          <a:p>
            <a:pPr marL="342900" lvl="0" indent="-342900" algn="l" rtl="0">
              <a:lnSpc>
                <a:spcPct val="80000"/>
              </a:lnSpc>
              <a:spcBef>
                <a:spcPts val="0"/>
              </a:spcBef>
              <a:spcAft>
                <a:spcPts val="0"/>
              </a:spcAft>
              <a:buSzPts val="2400"/>
              <a:buChar char="•"/>
            </a:pPr>
            <a:r>
              <a:rPr lang="en-GB"/>
              <a:t>Children as co-constructors  of learning </a:t>
            </a:r>
            <a:endParaRPr/>
          </a:p>
          <a:p>
            <a:pPr marL="342900" lvl="0" indent="-342900" algn="l" rtl="0">
              <a:lnSpc>
                <a:spcPct val="80000"/>
              </a:lnSpc>
              <a:spcBef>
                <a:spcPts val="0"/>
              </a:spcBef>
              <a:spcAft>
                <a:spcPts val="0"/>
              </a:spcAft>
              <a:buSzPts val="2400"/>
              <a:buChar char="•"/>
            </a:pPr>
            <a:r>
              <a:rPr lang="en-GB"/>
              <a:t>More knowledgeable other (MKO) </a:t>
            </a:r>
            <a:endParaRPr/>
          </a:p>
          <a:p>
            <a:pPr marL="342900" lvl="0" indent="-342900" algn="l" rtl="0">
              <a:lnSpc>
                <a:spcPct val="80000"/>
              </a:lnSpc>
              <a:spcBef>
                <a:spcPts val="480"/>
              </a:spcBef>
              <a:spcAft>
                <a:spcPts val="0"/>
              </a:spcAft>
              <a:buSzPts val="2400"/>
              <a:buChar char="•"/>
            </a:pPr>
            <a:r>
              <a:rPr lang="en-GB"/>
              <a:t>Zone of Proximal Development: MKO supports new learning beyond what is already understood </a:t>
            </a:r>
            <a:endParaRPr/>
          </a:p>
          <a:p>
            <a:pPr marL="342900" marR="0" lvl="0" indent="-342900" algn="l" rtl="0">
              <a:lnSpc>
                <a:spcPct val="80000"/>
              </a:lnSpc>
              <a:spcBef>
                <a:spcPts val="480"/>
              </a:spcBef>
              <a:spcAft>
                <a:spcPts val="0"/>
              </a:spcAft>
              <a:buSzPts val="2400"/>
              <a:buChar char="•"/>
            </a:pPr>
            <a:r>
              <a:rPr lang="en-GB"/>
              <a:t>Social Creativity</a:t>
            </a:r>
            <a:endParaRPr/>
          </a:p>
          <a:p>
            <a:pPr marL="342900" marR="0" lvl="0" indent="-342900" algn="l" rtl="0">
              <a:lnSpc>
                <a:spcPct val="80000"/>
              </a:lnSpc>
              <a:spcBef>
                <a:spcPts val="480"/>
              </a:spcBef>
              <a:spcAft>
                <a:spcPts val="0"/>
              </a:spcAft>
              <a:buSzPts val="2400"/>
              <a:buChar char="•"/>
            </a:pPr>
            <a:r>
              <a:rPr lang="en-GB"/>
              <a:t>Role of emotions in learning </a:t>
            </a:r>
            <a:endParaRPr/>
          </a:p>
          <a:p>
            <a:pPr marL="342900" marR="0" lvl="0" indent="-342900" algn="l" rtl="0">
              <a:lnSpc>
                <a:spcPct val="80000"/>
              </a:lnSpc>
              <a:spcBef>
                <a:spcPts val="480"/>
              </a:spcBef>
              <a:spcAft>
                <a:spcPts val="0"/>
              </a:spcAft>
              <a:buSzPts val="2400"/>
              <a:buChar char="•"/>
            </a:pPr>
            <a:r>
              <a:rPr lang="en-GB"/>
              <a:t>Action and reflection </a:t>
            </a:r>
            <a:endParaRPr/>
          </a:p>
          <a:p>
            <a:pPr marL="342900" marR="0" lvl="0" indent="-342900" algn="l" rtl="0">
              <a:lnSpc>
                <a:spcPct val="80000"/>
              </a:lnSpc>
              <a:spcBef>
                <a:spcPts val="480"/>
              </a:spcBef>
              <a:spcAft>
                <a:spcPts val="0"/>
              </a:spcAft>
              <a:buSzPts val="2400"/>
              <a:buChar char="•"/>
            </a:pPr>
            <a:r>
              <a:rPr lang="en-GB"/>
              <a:t>Learning context is crucial </a:t>
            </a:r>
            <a:endParaRPr sz="2000"/>
          </a:p>
          <a:p>
            <a:pPr marL="342900" lvl="0" indent="-317500" algn="l" rtl="0">
              <a:lnSpc>
                <a:spcPct val="90000"/>
              </a:lnSpc>
              <a:spcBef>
                <a:spcPts val="480"/>
              </a:spcBef>
              <a:spcAft>
                <a:spcPts val="0"/>
              </a:spcAft>
              <a:buSzPts val="2000"/>
              <a:buChar char="•"/>
            </a:pPr>
            <a:r>
              <a:rPr lang="en-GB"/>
              <a:t>Key theorist: Vygotsky </a:t>
            </a:r>
            <a:endParaRPr sz="2000"/>
          </a:p>
          <a:p>
            <a:pPr marL="0" lvl="0" indent="0" algn="l" rtl="0">
              <a:spcBef>
                <a:spcPts val="480"/>
              </a:spcBef>
              <a:spcAft>
                <a:spcPts val="0"/>
              </a:spcAft>
              <a:buNone/>
            </a:pPr>
            <a:endParaRPr/>
          </a:p>
        </p:txBody>
      </p:sp>
      <p:sp>
        <p:nvSpPr>
          <p:cNvPr id="329" name="Google Shape;329;p67"/>
          <p:cNvSpPr txBox="1">
            <a:spLocks noGrp="1"/>
          </p:cNvSpPr>
          <p:nvPr>
            <p:ph type="body" idx="4"/>
          </p:nvPr>
        </p:nvSpPr>
        <p:spPr>
          <a:xfrm>
            <a:off x="5074225" y="2381700"/>
            <a:ext cx="4041900" cy="4011900"/>
          </a:xfrm>
          <a:prstGeom prst="rect">
            <a:avLst/>
          </a:prstGeom>
        </p:spPr>
        <p:txBody>
          <a:bodyPr spcFirstLastPara="1" wrap="square" lIns="91425" tIns="91425" rIns="91425" bIns="91425" anchor="t" anchorCtr="0">
            <a:noAutofit/>
          </a:bodyPr>
          <a:lstStyle/>
          <a:p>
            <a:pPr marL="0" lvl="0" indent="0" algn="l" rtl="0">
              <a:lnSpc>
                <a:spcPct val="80000"/>
              </a:lnSpc>
              <a:spcBef>
                <a:spcPts val="480"/>
              </a:spcBef>
              <a:spcAft>
                <a:spcPts val="0"/>
              </a:spcAft>
              <a:buNone/>
            </a:pPr>
            <a:r>
              <a:rPr lang="en-GB" b="1"/>
              <a:t>In Class:</a:t>
            </a:r>
            <a:endParaRPr b="1"/>
          </a:p>
          <a:p>
            <a:pPr marL="0" lvl="0" indent="0" algn="l" rtl="0">
              <a:lnSpc>
                <a:spcPct val="80000"/>
              </a:lnSpc>
              <a:spcBef>
                <a:spcPts val="480"/>
              </a:spcBef>
              <a:spcAft>
                <a:spcPts val="0"/>
              </a:spcAft>
              <a:buNone/>
            </a:pPr>
            <a:endParaRPr b="1"/>
          </a:p>
          <a:p>
            <a:pPr marL="342900" lvl="0" indent="-342900" algn="l" rtl="0">
              <a:lnSpc>
                <a:spcPct val="80000"/>
              </a:lnSpc>
              <a:spcBef>
                <a:spcPts val="480"/>
              </a:spcBef>
              <a:spcAft>
                <a:spcPts val="0"/>
              </a:spcAft>
              <a:buSzPts val="2400"/>
              <a:buChar char="•"/>
            </a:pPr>
            <a:r>
              <a:rPr lang="en-GB"/>
              <a:t>Teachers act as guides/ facilitators/scaffolders</a:t>
            </a:r>
            <a:endParaRPr/>
          </a:p>
          <a:p>
            <a:pPr marL="342900" lvl="0" indent="-342900" algn="l" rtl="0">
              <a:lnSpc>
                <a:spcPct val="80000"/>
              </a:lnSpc>
              <a:spcBef>
                <a:spcPts val="480"/>
              </a:spcBef>
              <a:spcAft>
                <a:spcPts val="0"/>
              </a:spcAft>
              <a:buSzPts val="2400"/>
              <a:buChar char="•"/>
            </a:pPr>
            <a:r>
              <a:rPr lang="en-GB"/>
              <a:t>Dialogic approach: talk and learning partners</a:t>
            </a:r>
            <a:endParaRPr/>
          </a:p>
          <a:p>
            <a:pPr marL="342900" lvl="0" indent="-342900" algn="l" rtl="0">
              <a:lnSpc>
                <a:spcPct val="80000"/>
              </a:lnSpc>
              <a:spcBef>
                <a:spcPts val="480"/>
              </a:spcBef>
              <a:spcAft>
                <a:spcPts val="0"/>
              </a:spcAft>
              <a:buSzPts val="2400"/>
              <a:buChar char="•"/>
            </a:pPr>
            <a:r>
              <a:rPr lang="en-GB"/>
              <a:t>Collaborative and cooperative learning and problem-solving</a:t>
            </a:r>
            <a:endParaRPr/>
          </a:p>
          <a:p>
            <a:pPr marL="342900" lvl="0" indent="-342900" algn="l" rtl="0">
              <a:lnSpc>
                <a:spcPct val="80000"/>
              </a:lnSpc>
              <a:spcBef>
                <a:spcPts val="480"/>
              </a:spcBef>
              <a:spcAft>
                <a:spcPts val="0"/>
              </a:spcAft>
              <a:buSzPts val="2400"/>
              <a:buChar char="•"/>
            </a:pPr>
            <a:r>
              <a:rPr lang="en-GB"/>
              <a:t>Peer assessment/oral feedback</a:t>
            </a:r>
            <a:endParaRPr/>
          </a:p>
          <a:p>
            <a:pPr marL="342900" lvl="0" indent="0" algn="l" rtl="0">
              <a:lnSpc>
                <a:spcPct val="80000"/>
              </a:lnSpc>
              <a:spcBef>
                <a:spcPts val="480"/>
              </a:spcBef>
              <a:spcAft>
                <a:spcPts val="0"/>
              </a:spcAft>
              <a:buNone/>
            </a:pPr>
            <a:r>
              <a:rPr lang="en-GB"/>
              <a:t>  </a:t>
            </a:r>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Shape 335"/>
        <p:cNvGrpSpPr/>
        <p:nvPr/>
      </p:nvGrpSpPr>
      <p:grpSpPr>
        <a:xfrm>
          <a:off x="0" y="0"/>
          <a:ext cx="0" cy="0"/>
          <a:chOff x="0" y="0"/>
          <a:chExt cx="0" cy="0"/>
        </a:xfrm>
      </p:grpSpPr>
      <p:sp>
        <p:nvSpPr>
          <p:cNvPr id="336" name="Google Shape;336;p68"/>
          <p:cNvSpPr txBox="1">
            <a:spLocks noGrp="1"/>
          </p:cNvSpPr>
          <p:nvPr>
            <p:ph type="title"/>
          </p:nvPr>
        </p:nvSpPr>
        <p:spPr>
          <a:xfrm>
            <a:off x="457200" y="80913"/>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4400" b="1" i="0" u="none" strike="noStrike" cap="none">
                <a:solidFill>
                  <a:srgbClr val="000000"/>
                </a:solidFill>
              </a:rPr>
              <a:t>Sociocultural </a:t>
            </a:r>
            <a:r>
              <a:rPr lang="en-GB" b="1">
                <a:solidFill>
                  <a:srgbClr val="000000"/>
                </a:solidFill>
              </a:rPr>
              <a:t>constructivism</a:t>
            </a:r>
            <a:r>
              <a:rPr lang="en-GB" sz="4400" b="1" i="0" u="none" strike="noStrike" cap="none">
                <a:solidFill>
                  <a:srgbClr val="000000"/>
                </a:solidFill>
              </a:rPr>
              <a:t> </a:t>
            </a:r>
            <a:endParaRPr b="1">
              <a:solidFill>
                <a:srgbClr val="000000"/>
              </a:solidFill>
            </a:endParaRPr>
          </a:p>
        </p:txBody>
      </p:sp>
      <p:sp>
        <p:nvSpPr>
          <p:cNvPr id="337" name="Google Shape;337;p68"/>
          <p:cNvSpPr txBox="1">
            <a:spLocks noGrp="1"/>
          </p:cNvSpPr>
          <p:nvPr>
            <p:ph type="body" idx="1"/>
          </p:nvPr>
        </p:nvSpPr>
        <p:spPr>
          <a:xfrm>
            <a:off x="213100" y="1223925"/>
            <a:ext cx="4145700" cy="542910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None/>
            </a:pPr>
            <a:r>
              <a:rPr lang="en-GB" sz="2400" b="1" dirty="0"/>
              <a:t>Key Features:</a:t>
            </a:r>
            <a:endParaRPr sz="2400" b="1" dirty="0"/>
          </a:p>
          <a:p>
            <a:pPr marL="0" marR="0" lvl="0" indent="0" algn="l" rtl="0">
              <a:lnSpc>
                <a:spcPct val="80000"/>
              </a:lnSpc>
              <a:spcBef>
                <a:spcPts val="0"/>
              </a:spcBef>
              <a:spcAft>
                <a:spcPts val="0"/>
              </a:spcAft>
              <a:buNone/>
            </a:pPr>
            <a:endParaRPr sz="2400" b="1" dirty="0"/>
          </a:p>
          <a:p>
            <a:pPr marL="342900" marR="0" lvl="0" indent="-317500" algn="l" rtl="0">
              <a:lnSpc>
                <a:spcPct val="80000"/>
              </a:lnSpc>
              <a:spcBef>
                <a:spcPts val="0"/>
              </a:spcBef>
              <a:spcAft>
                <a:spcPts val="0"/>
              </a:spcAft>
              <a:buClr>
                <a:schemeClr val="dk1"/>
              </a:buClr>
              <a:buSzPts val="2400"/>
              <a:buFont typeface="Arial"/>
              <a:buChar char="•"/>
            </a:pPr>
            <a:r>
              <a:rPr lang="en-GB" sz="2400" b="0" i="0" u="none" strike="noStrike" cap="none" dirty="0">
                <a:solidFill>
                  <a:schemeClr val="dk1"/>
                </a:solidFill>
                <a:latin typeface="Arial"/>
                <a:ea typeface="Arial"/>
                <a:cs typeface="Arial"/>
                <a:sym typeface="Arial"/>
              </a:rPr>
              <a:t>Culture</a:t>
            </a:r>
            <a:r>
              <a:rPr lang="en-GB" sz="2400" dirty="0"/>
              <a:t>/</a:t>
            </a:r>
            <a:r>
              <a:rPr lang="en-GB" sz="2400" b="0" i="0" u="none" strike="noStrike" cap="none" dirty="0">
                <a:solidFill>
                  <a:schemeClr val="dk1"/>
                </a:solidFill>
                <a:latin typeface="Arial"/>
                <a:ea typeface="Arial"/>
                <a:cs typeface="Arial"/>
                <a:sym typeface="Arial"/>
              </a:rPr>
              <a:t>society </a:t>
            </a:r>
            <a:r>
              <a:rPr lang="en-GB" sz="2400" dirty="0"/>
              <a:t>mediates learning - we cannot just focus on the individual but also the social world around them</a:t>
            </a:r>
            <a:endParaRPr sz="2400" dirty="0"/>
          </a:p>
          <a:p>
            <a:pPr marL="342900" marR="0" lvl="0" indent="-317500" algn="l" rtl="0">
              <a:lnSpc>
                <a:spcPct val="80000"/>
              </a:lnSpc>
              <a:spcBef>
                <a:spcPts val="0"/>
              </a:spcBef>
              <a:spcAft>
                <a:spcPts val="0"/>
              </a:spcAft>
              <a:buClr>
                <a:schemeClr val="dk1"/>
              </a:buClr>
              <a:buSzPts val="2400"/>
              <a:buFont typeface="Arial"/>
              <a:buChar char="•"/>
            </a:pPr>
            <a:r>
              <a:rPr lang="en-GB" sz="2400" b="0" i="0" u="none" strike="noStrike" cap="none" dirty="0">
                <a:solidFill>
                  <a:schemeClr val="dk1"/>
                </a:solidFill>
                <a:latin typeface="Arial"/>
                <a:ea typeface="Arial"/>
                <a:cs typeface="Arial"/>
                <a:sym typeface="Arial"/>
              </a:rPr>
              <a:t>Learning is influenced by </a:t>
            </a:r>
            <a:r>
              <a:rPr lang="en-GB" sz="2400" dirty="0"/>
              <a:t>your context: language, symbols and thinking</a:t>
            </a:r>
            <a:endParaRPr sz="2400" dirty="0"/>
          </a:p>
          <a:p>
            <a:pPr marL="342900" marR="0" lvl="0" indent="-317500" algn="l" rtl="0">
              <a:lnSpc>
                <a:spcPct val="80000"/>
              </a:lnSpc>
              <a:spcBef>
                <a:spcPts val="0"/>
              </a:spcBef>
              <a:spcAft>
                <a:spcPts val="0"/>
              </a:spcAft>
              <a:buClr>
                <a:schemeClr val="dk1"/>
              </a:buClr>
              <a:buSzPts val="2400"/>
              <a:buFont typeface="Arial"/>
              <a:buChar char="•"/>
            </a:pPr>
            <a:r>
              <a:rPr lang="en-GB" sz="2400" dirty="0"/>
              <a:t>‘Situated learning’ - learning </a:t>
            </a:r>
            <a:r>
              <a:rPr lang="en-GB" sz="2400" dirty="0" smtClean="0"/>
              <a:t>is embedded </a:t>
            </a:r>
            <a:r>
              <a:rPr lang="en-GB" sz="2400" dirty="0"/>
              <a:t>within social events and interactions in a cultural setting</a:t>
            </a:r>
            <a:endParaRPr sz="2400" dirty="0"/>
          </a:p>
          <a:p>
            <a:pPr marL="342900" marR="0" lvl="0" indent="-317500" algn="l" rtl="0">
              <a:lnSpc>
                <a:spcPct val="80000"/>
              </a:lnSpc>
              <a:spcBef>
                <a:spcPts val="0"/>
              </a:spcBef>
              <a:spcAft>
                <a:spcPts val="0"/>
              </a:spcAft>
              <a:buClr>
                <a:schemeClr val="dk1"/>
              </a:buClr>
              <a:buSzPts val="2400"/>
              <a:buFont typeface="Arial"/>
              <a:buChar char="•"/>
            </a:pPr>
            <a:r>
              <a:rPr lang="en-GB" sz="2400" dirty="0"/>
              <a:t>Key theorists: Bruner, </a:t>
            </a:r>
            <a:r>
              <a:rPr lang="en-GB" sz="2400" dirty="0" smtClean="0"/>
              <a:t>Neil Mercer, Robin Alexander </a:t>
            </a:r>
            <a:r>
              <a:rPr lang="en-GB" sz="2400" dirty="0"/>
              <a:t>(dialogic teaching) </a:t>
            </a:r>
            <a:endParaRPr sz="2400" dirty="0"/>
          </a:p>
        </p:txBody>
      </p:sp>
      <p:sp>
        <p:nvSpPr>
          <p:cNvPr id="338" name="Google Shape;338;p68"/>
          <p:cNvSpPr txBox="1">
            <a:spLocks noGrp="1"/>
          </p:cNvSpPr>
          <p:nvPr>
            <p:ph type="body" idx="1"/>
          </p:nvPr>
        </p:nvSpPr>
        <p:spPr>
          <a:xfrm>
            <a:off x="4358800" y="1223925"/>
            <a:ext cx="4550100" cy="501840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None/>
            </a:pPr>
            <a:r>
              <a:rPr lang="en-GB" sz="2400" b="1">
                <a:solidFill>
                  <a:srgbClr val="000000"/>
                </a:solidFill>
              </a:rPr>
              <a:t>In Class:</a:t>
            </a:r>
            <a:endParaRPr sz="2400" b="1">
              <a:solidFill>
                <a:srgbClr val="000000"/>
              </a:solidFill>
            </a:endParaRPr>
          </a:p>
          <a:p>
            <a:pPr marL="0" marR="0" lvl="0" indent="0" algn="l" rtl="0">
              <a:lnSpc>
                <a:spcPct val="80000"/>
              </a:lnSpc>
              <a:spcBef>
                <a:spcPts val="0"/>
              </a:spcBef>
              <a:spcAft>
                <a:spcPts val="0"/>
              </a:spcAft>
              <a:buNone/>
            </a:pPr>
            <a:endParaRPr sz="2400" b="1">
              <a:solidFill>
                <a:srgbClr val="000000"/>
              </a:solidFill>
            </a:endParaRPr>
          </a:p>
          <a:p>
            <a:pPr marL="342900" marR="0" lvl="0" indent="-317500" algn="l" rtl="0">
              <a:lnSpc>
                <a:spcPct val="80000"/>
              </a:lnSpc>
              <a:spcBef>
                <a:spcPts val="0"/>
              </a:spcBef>
              <a:spcAft>
                <a:spcPts val="0"/>
              </a:spcAft>
              <a:buClr>
                <a:schemeClr val="dk1"/>
              </a:buClr>
              <a:buSzPts val="2400"/>
              <a:buFont typeface="Arial"/>
              <a:buChar char="•"/>
            </a:pPr>
            <a:r>
              <a:rPr lang="en-GB" sz="2400"/>
              <a:t>Empathy, respect and acknowledgement of children’s different cultural interpretations </a:t>
            </a:r>
            <a:endParaRPr sz="2400"/>
          </a:p>
          <a:p>
            <a:pPr marL="342900" marR="0" lvl="0" indent="-317500" algn="l" rtl="0">
              <a:lnSpc>
                <a:spcPct val="80000"/>
              </a:lnSpc>
              <a:spcBef>
                <a:spcPts val="0"/>
              </a:spcBef>
              <a:spcAft>
                <a:spcPts val="0"/>
              </a:spcAft>
              <a:buClr>
                <a:schemeClr val="dk1"/>
              </a:buClr>
              <a:buSzPts val="2400"/>
              <a:buFont typeface="Arial"/>
              <a:buChar char="•"/>
            </a:pPr>
            <a:r>
              <a:rPr lang="en-GB" sz="2400"/>
              <a:t>Multilingual classrooms (EAL)</a:t>
            </a:r>
            <a:endParaRPr sz="2400"/>
          </a:p>
          <a:p>
            <a:pPr marL="342900" marR="0" lvl="0" indent="-317500" algn="l" rtl="0">
              <a:lnSpc>
                <a:spcPct val="80000"/>
              </a:lnSpc>
              <a:spcBef>
                <a:spcPts val="0"/>
              </a:spcBef>
              <a:spcAft>
                <a:spcPts val="0"/>
              </a:spcAft>
              <a:buClr>
                <a:schemeClr val="dk1"/>
              </a:buClr>
              <a:buSzPts val="2400"/>
              <a:buFont typeface="Arial"/>
              <a:buChar char="•"/>
            </a:pPr>
            <a:r>
              <a:rPr lang="en-GB" sz="2400"/>
              <a:t>Awareness of the context of learning and how it can be seen from different cultural perspectives</a:t>
            </a:r>
            <a:endParaRPr sz="2400"/>
          </a:p>
          <a:p>
            <a:pPr marL="342900" marR="0" lvl="0" indent="-317500" algn="l" rtl="0">
              <a:lnSpc>
                <a:spcPct val="80000"/>
              </a:lnSpc>
              <a:spcBef>
                <a:spcPts val="0"/>
              </a:spcBef>
              <a:spcAft>
                <a:spcPts val="0"/>
              </a:spcAft>
              <a:buClr>
                <a:schemeClr val="dk1"/>
              </a:buClr>
              <a:buSzPts val="2400"/>
              <a:buFont typeface="Arial"/>
              <a:buChar char="•"/>
            </a:pPr>
            <a:r>
              <a:rPr lang="en-GB" sz="2400"/>
              <a:t>World and global events give a macro lens for learning </a:t>
            </a:r>
            <a:endParaRPr sz="240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Shape 344"/>
        <p:cNvGrpSpPr/>
        <p:nvPr/>
      </p:nvGrpSpPr>
      <p:grpSpPr>
        <a:xfrm>
          <a:off x="0" y="0"/>
          <a:ext cx="0" cy="0"/>
          <a:chOff x="0" y="0"/>
          <a:chExt cx="0" cy="0"/>
        </a:xfrm>
      </p:grpSpPr>
      <p:sp>
        <p:nvSpPr>
          <p:cNvPr id="345" name="Google Shape;345;p69"/>
          <p:cNvSpPr txBox="1">
            <a:spLocks noGrp="1"/>
          </p:cNvSpPr>
          <p:nvPr>
            <p:ph type="title"/>
          </p:nvPr>
        </p:nvSpPr>
        <p:spPr>
          <a:xfrm>
            <a:off x="457200" y="80913"/>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b="1">
                <a:solidFill>
                  <a:srgbClr val="000000"/>
                </a:solidFill>
              </a:rPr>
              <a:t>Science of Learning</a:t>
            </a:r>
            <a:endParaRPr b="1">
              <a:solidFill>
                <a:srgbClr val="000000"/>
              </a:solidFill>
            </a:endParaRPr>
          </a:p>
        </p:txBody>
      </p:sp>
      <p:sp>
        <p:nvSpPr>
          <p:cNvPr id="346" name="Google Shape;346;p69"/>
          <p:cNvSpPr txBox="1">
            <a:spLocks noGrp="1"/>
          </p:cNvSpPr>
          <p:nvPr>
            <p:ph type="body" idx="1"/>
          </p:nvPr>
        </p:nvSpPr>
        <p:spPr>
          <a:xfrm>
            <a:off x="213100" y="1223925"/>
            <a:ext cx="4145700" cy="552330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None/>
            </a:pPr>
            <a:r>
              <a:rPr lang="en-GB" sz="2400" b="1" dirty="0"/>
              <a:t>Key Features:</a:t>
            </a:r>
            <a:endParaRPr sz="2400" b="1" dirty="0"/>
          </a:p>
          <a:p>
            <a:pPr marL="0" marR="0" lvl="0" indent="0" algn="l" rtl="0">
              <a:lnSpc>
                <a:spcPct val="80000"/>
              </a:lnSpc>
              <a:spcBef>
                <a:spcPts val="0"/>
              </a:spcBef>
              <a:spcAft>
                <a:spcPts val="0"/>
              </a:spcAft>
              <a:buNone/>
            </a:pPr>
            <a:endParaRPr sz="2400" b="1" dirty="0"/>
          </a:p>
          <a:p>
            <a:pPr marL="342900" marR="0" lvl="0" indent="-304800" algn="l" rtl="0">
              <a:lnSpc>
                <a:spcPct val="80000"/>
              </a:lnSpc>
              <a:spcBef>
                <a:spcPts val="0"/>
              </a:spcBef>
              <a:spcAft>
                <a:spcPts val="0"/>
              </a:spcAft>
              <a:buClr>
                <a:schemeClr val="dk1"/>
              </a:buClr>
              <a:buSzPts val="2200"/>
              <a:buFont typeface="Arial"/>
              <a:buChar char="•"/>
            </a:pPr>
            <a:r>
              <a:rPr lang="en-GB" sz="2200" dirty="0"/>
              <a:t>Includes research findings from psychology and cognitive neuroscience </a:t>
            </a:r>
            <a:endParaRPr sz="2200" dirty="0"/>
          </a:p>
          <a:p>
            <a:pPr marL="342900" marR="0" lvl="0" indent="-304800" algn="l" rtl="0">
              <a:lnSpc>
                <a:spcPct val="80000"/>
              </a:lnSpc>
              <a:spcBef>
                <a:spcPts val="0"/>
              </a:spcBef>
              <a:spcAft>
                <a:spcPts val="0"/>
              </a:spcAft>
              <a:buClr>
                <a:schemeClr val="dk1"/>
              </a:buClr>
              <a:buSzPts val="2200"/>
              <a:buFont typeface="Arial"/>
              <a:buChar char="•"/>
            </a:pPr>
            <a:r>
              <a:rPr lang="en-GB" sz="2200" dirty="0"/>
              <a:t>A relatively young, complex science that is still in its infancy</a:t>
            </a:r>
            <a:endParaRPr sz="2200" dirty="0"/>
          </a:p>
          <a:p>
            <a:pPr marL="342900" marR="0" lvl="0" indent="-304800" algn="l" rtl="0">
              <a:lnSpc>
                <a:spcPct val="80000"/>
              </a:lnSpc>
              <a:spcBef>
                <a:spcPts val="0"/>
              </a:spcBef>
              <a:spcAft>
                <a:spcPts val="0"/>
              </a:spcAft>
              <a:buClr>
                <a:schemeClr val="dk1"/>
              </a:buClr>
              <a:buSzPts val="2200"/>
              <a:buFont typeface="Arial"/>
              <a:buChar char="•"/>
            </a:pPr>
            <a:r>
              <a:rPr lang="en-GB" sz="2200" dirty="0"/>
              <a:t>Uses a range of terminology e.g. ‘Learning Sciences’ and ‘educational neuroscience’</a:t>
            </a:r>
            <a:endParaRPr sz="2200" dirty="0"/>
          </a:p>
          <a:p>
            <a:pPr marL="342900" marR="0" lvl="0" indent="-304800" algn="l" rtl="0">
              <a:lnSpc>
                <a:spcPct val="80000"/>
              </a:lnSpc>
              <a:spcBef>
                <a:spcPts val="0"/>
              </a:spcBef>
              <a:spcAft>
                <a:spcPts val="0"/>
              </a:spcAft>
              <a:buClr>
                <a:schemeClr val="dk1"/>
              </a:buClr>
              <a:buSzPts val="2200"/>
              <a:buFont typeface="Arial"/>
              <a:buChar char="•"/>
            </a:pPr>
            <a:r>
              <a:rPr lang="en-GB" sz="2200" dirty="0"/>
              <a:t>Uses information from </a:t>
            </a:r>
            <a:r>
              <a:rPr lang="en-GB" sz="2200" dirty="0" smtClean="0"/>
              <a:t>different kinds of neuroimaging </a:t>
            </a:r>
            <a:r>
              <a:rPr lang="en-GB" sz="2200" dirty="0"/>
              <a:t>(brain scans) alongside behavioural data</a:t>
            </a:r>
            <a:endParaRPr sz="2200" dirty="0"/>
          </a:p>
          <a:p>
            <a:pPr marL="342900" marR="0" lvl="0" indent="-304800" algn="l" rtl="0">
              <a:lnSpc>
                <a:spcPct val="80000"/>
              </a:lnSpc>
              <a:spcBef>
                <a:spcPts val="0"/>
              </a:spcBef>
              <a:spcAft>
                <a:spcPts val="0"/>
              </a:spcAft>
              <a:buClr>
                <a:schemeClr val="dk1"/>
              </a:buClr>
              <a:buSzPts val="2200"/>
              <a:buFont typeface="Arial"/>
              <a:buChar char="•"/>
            </a:pPr>
            <a:r>
              <a:rPr lang="en-GB" sz="2200" dirty="0"/>
              <a:t>Learning is </a:t>
            </a:r>
            <a:r>
              <a:rPr lang="en-GB" sz="2200" dirty="0" smtClean="0"/>
              <a:t>understood in terms of memory: ‘working memory’ and ‘long term memory’. </a:t>
            </a:r>
            <a:endParaRPr sz="2200" dirty="0"/>
          </a:p>
        </p:txBody>
      </p:sp>
      <p:sp>
        <p:nvSpPr>
          <p:cNvPr id="347" name="Google Shape;347;p69"/>
          <p:cNvSpPr txBox="1">
            <a:spLocks noGrp="1"/>
          </p:cNvSpPr>
          <p:nvPr>
            <p:ph type="body" idx="1"/>
          </p:nvPr>
        </p:nvSpPr>
        <p:spPr>
          <a:xfrm>
            <a:off x="4358800" y="1223925"/>
            <a:ext cx="4550100" cy="541740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None/>
            </a:pPr>
            <a:r>
              <a:rPr lang="en-GB" sz="2400" b="1">
                <a:solidFill>
                  <a:srgbClr val="000000"/>
                </a:solidFill>
              </a:rPr>
              <a:t>In Class:</a:t>
            </a:r>
            <a:endParaRPr sz="2400" b="1">
              <a:solidFill>
                <a:srgbClr val="000000"/>
              </a:solidFill>
            </a:endParaRPr>
          </a:p>
          <a:p>
            <a:pPr marL="0" marR="0" lvl="0" indent="0" algn="l" rtl="0">
              <a:lnSpc>
                <a:spcPct val="80000"/>
              </a:lnSpc>
              <a:spcBef>
                <a:spcPts val="0"/>
              </a:spcBef>
              <a:spcAft>
                <a:spcPts val="0"/>
              </a:spcAft>
              <a:buNone/>
            </a:pPr>
            <a:endParaRPr sz="2400" b="1">
              <a:solidFill>
                <a:srgbClr val="000000"/>
              </a:solidFill>
            </a:endParaRPr>
          </a:p>
          <a:p>
            <a:pPr marL="342900" marR="0" lvl="0" indent="-292100" algn="l" rtl="0">
              <a:lnSpc>
                <a:spcPct val="80000"/>
              </a:lnSpc>
              <a:spcBef>
                <a:spcPts val="0"/>
              </a:spcBef>
              <a:spcAft>
                <a:spcPts val="0"/>
              </a:spcAft>
              <a:buClr>
                <a:schemeClr val="dk1"/>
              </a:buClr>
              <a:buSzPts val="2000"/>
              <a:buFont typeface="Arial"/>
              <a:buChar char="•"/>
            </a:pPr>
            <a:r>
              <a:rPr lang="en-GB" sz="2000"/>
              <a:t>Awareness of prior knowledge to help learners to make connections</a:t>
            </a:r>
            <a:endParaRPr sz="2000"/>
          </a:p>
          <a:p>
            <a:pPr marL="342900" marR="0" lvl="0" indent="-292100" algn="l" rtl="0">
              <a:lnSpc>
                <a:spcPct val="80000"/>
              </a:lnSpc>
              <a:spcBef>
                <a:spcPts val="0"/>
              </a:spcBef>
              <a:spcAft>
                <a:spcPts val="0"/>
              </a:spcAft>
              <a:buClr>
                <a:schemeClr val="dk1"/>
              </a:buClr>
              <a:buSzPts val="2000"/>
              <a:buFont typeface="Arial"/>
              <a:buChar char="•"/>
            </a:pPr>
            <a:r>
              <a:rPr lang="en-GB" sz="2000"/>
              <a:t>Reduce the load on children’s working memory by giving clear, concise instruction and minimise distractions</a:t>
            </a:r>
            <a:endParaRPr sz="2000"/>
          </a:p>
          <a:p>
            <a:pPr marL="342900" marR="0" lvl="0" indent="-292100" algn="l" rtl="0">
              <a:lnSpc>
                <a:spcPct val="80000"/>
              </a:lnSpc>
              <a:spcBef>
                <a:spcPts val="0"/>
              </a:spcBef>
              <a:spcAft>
                <a:spcPts val="0"/>
              </a:spcAft>
              <a:buClr>
                <a:schemeClr val="dk1"/>
              </a:buClr>
              <a:buSzPts val="2000"/>
              <a:buFont typeface="Arial"/>
              <a:buChar char="•"/>
            </a:pPr>
            <a:r>
              <a:rPr lang="en-GB" sz="2000"/>
              <a:t>A variety of connected contexts to practice and develop skills and concepts helps information to be stored in long term memory</a:t>
            </a:r>
            <a:endParaRPr sz="2000"/>
          </a:p>
          <a:p>
            <a:pPr marL="342900" marR="0" lvl="0" indent="-292100" algn="l" rtl="0">
              <a:lnSpc>
                <a:spcPct val="80000"/>
              </a:lnSpc>
              <a:spcBef>
                <a:spcPts val="0"/>
              </a:spcBef>
              <a:spcAft>
                <a:spcPts val="0"/>
              </a:spcAft>
              <a:buClr>
                <a:schemeClr val="dk1"/>
              </a:buClr>
              <a:buSzPts val="2000"/>
              <a:buFont typeface="Arial"/>
              <a:buChar char="•"/>
            </a:pPr>
            <a:r>
              <a:rPr lang="en-GB" sz="2000"/>
              <a:t>Recalling/retrieving information from memory helps it to be learned</a:t>
            </a:r>
            <a:endParaRPr sz="2000"/>
          </a:p>
          <a:p>
            <a:pPr marL="342900" marR="0" lvl="0" indent="-292100" algn="l" rtl="0">
              <a:lnSpc>
                <a:spcPct val="80000"/>
              </a:lnSpc>
              <a:spcBef>
                <a:spcPts val="0"/>
              </a:spcBef>
              <a:spcAft>
                <a:spcPts val="0"/>
              </a:spcAft>
              <a:buClr>
                <a:schemeClr val="dk1"/>
              </a:buClr>
              <a:buSzPts val="2000"/>
              <a:buFont typeface="Arial"/>
              <a:buChar char="•"/>
            </a:pPr>
            <a:r>
              <a:rPr lang="en-GB" sz="2000"/>
              <a:t>Anxiety makes it difficult to process information and pay attention</a:t>
            </a:r>
            <a:endParaRPr sz="2000"/>
          </a:p>
          <a:p>
            <a:pPr marL="342900" marR="0" lvl="0" indent="-292100" algn="l" rtl="0">
              <a:lnSpc>
                <a:spcPct val="80000"/>
              </a:lnSpc>
              <a:spcBef>
                <a:spcPts val="0"/>
              </a:spcBef>
              <a:spcAft>
                <a:spcPts val="0"/>
              </a:spcAft>
              <a:buClr>
                <a:schemeClr val="dk1"/>
              </a:buClr>
              <a:buSzPts val="2000"/>
              <a:buFont typeface="Arial"/>
              <a:buChar char="•"/>
            </a:pPr>
            <a:r>
              <a:rPr lang="en-GB" sz="2000"/>
              <a:t>Awareness that everyone is unique but can learn and make progress (the brain is ‘plastic’ and is changed by learning)</a:t>
            </a:r>
            <a:endParaRPr sz="2000">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70"/>
          <p:cNvSpPr txBox="1">
            <a:spLocks noGrp="1"/>
          </p:cNvSpPr>
          <p:nvPr>
            <p:ph type="title"/>
          </p:nvPr>
        </p:nvSpPr>
        <p:spPr>
          <a:xfrm>
            <a:off x="105600" y="274650"/>
            <a:ext cx="8932800" cy="1143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sz="4400" b="1">
                <a:solidFill>
                  <a:srgbClr val="000000"/>
                </a:solidFill>
              </a:rPr>
              <a:t>Reflecting on You as a Learner</a:t>
            </a:r>
            <a:endParaRPr sz="4400" b="1">
              <a:solidFill>
                <a:srgbClr val="000000"/>
              </a:solidFill>
            </a:endParaRPr>
          </a:p>
        </p:txBody>
      </p:sp>
      <p:sp>
        <p:nvSpPr>
          <p:cNvPr id="355" name="Google Shape;355;p70"/>
          <p:cNvSpPr txBox="1">
            <a:spLocks noGrp="1"/>
          </p:cNvSpPr>
          <p:nvPr>
            <p:ph type="body" idx="1"/>
          </p:nvPr>
        </p:nvSpPr>
        <p:spPr>
          <a:xfrm>
            <a:off x="208950" y="1688675"/>
            <a:ext cx="8726100" cy="4526100"/>
          </a:xfrm>
          <a:prstGeom prst="rect">
            <a:avLst/>
          </a:prstGeom>
        </p:spPr>
        <p:txBody>
          <a:bodyPr spcFirstLastPara="1" wrap="square" lIns="91425" tIns="91425" rIns="91425" bIns="91425" anchor="t" anchorCtr="0">
            <a:noAutofit/>
          </a:bodyPr>
          <a:lstStyle/>
          <a:p>
            <a:pPr marL="457200" lvl="0" indent="-406400" algn="l" rtl="0">
              <a:spcBef>
                <a:spcPts val="640"/>
              </a:spcBef>
              <a:spcAft>
                <a:spcPts val="0"/>
              </a:spcAft>
              <a:buClr>
                <a:srgbClr val="000000"/>
              </a:buClr>
              <a:buSzPts val="2800"/>
              <a:buChar char="•"/>
            </a:pPr>
            <a:r>
              <a:rPr lang="en-GB" sz="2800">
                <a:solidFill>
                  <a:srgbClr val="000000"/>
                </a:solidFill>
              </a:rPr>
              <a:t>What did you learn?</a:t>
            </a:r>
            <a:endParaRPr sz="2800">
              <a:solidFill>
                <a:srgbClr val="000000"/>
              </a:solidFill>
            </a:endParaRPr>
          </a:p>
          <a:p>
            <a:pPr marL="457200" lvl="0" indent="-406400" algn="l" rtl="0">
              <a:spcBef>
                <a:spcPts val="0"/>
              </a:spcBef>
              <a:spcAft>
                <a:spcPts val="0"/>
              </a:spcAft>
              <a:buClr>
                <a:srgbClr val="000000"/>
              </a:buClr>
              <a:buSzPts val="2800"/>
              <a:buChar char="•"/>
            </a:pPr>
            <a:r>
              <a:rPr lang="en-GB" sz="2800">
                <a:solidFill>
                  <a:srgbClr val="000000"/>
                </a:solidFill>
              </a:rPr>
              <a:t>How did you learn? On your own or with others?</a:t>
            </a:r>
            <a:endParaRPr sz="2800">
              <a:solidFill>
                <a:srgbClr val="000000"/>
              </a:solidFill>
            </a:endParaRPr>
          </a:p>
          <a:p>
            <a:pPr marL="457200" lvl="0" indent="-406400" algn="l" rtl="0">
              <a:spcBef>
                <a:spcPts val="0"/>
              </a:spcBef>
              <a:spcAft>
                <a:spcPts val="0"/>
              </a:spcAft>
              <a:buClr>
                <a:srgbClr val="000000"/>
              </a:buClr>
              <a:buSzPts val="2800"/>
              <a:buChar char="•"/>
            </a:pPr>
            <a:r>
              <a:rPr lang="en-GB" sz="2800">
                <a:solidFill>
                  <a:srgbClr val="000000"/>
                </a:solidFill>
              </a:rPr>
              <a:t>How did you know?  </a:t>
            </a:r>
            <a:endParaRPr sz="2800">
              <a:solidFill>
                <a:srgbClr val="000000"/>
              </a:solidFill>
            </a:endParaRPr>
          </a:p>
          <a:p>
            <a:pPr marL="457200" lvl="0" indent="-406400" algn="l" rtl="0">
              <a:spcBef>
                <a:spcPts val="0"/>
              </a:spcBef>
              <a:spcAft>
                <a:spcPts val="0"/>
              </a:spcAft>
              <a:buClr>
                <a:srgbClr val="000000"/>
              </a:buClr>
              <a:buSzPts val="2800"/>
              <a:buChar char="•"/>
            </a:pPr>
            <a:r>
              <a:rPr lang="en-GB" sz="2800">
                <a:solidFill>
                  <a:srgbClr val="000000"/>
                </a:solidFill>
              </a:rPr>
              <a:t>What did you find difficult?</a:t>
            </a:r>
            <a:endParaRPr sz="2800">
              <a:solidFill>
                <a:srgbClr val="000000"/>
              </a:solidFill>
            </a:endParaRPr>
          </a:p>
          <a:p>
            <a:pPr marL="457200" lvl="0" indent="-406400" algn="l" rtl="0">
              <a:spcBef>
                <a:spcPts val="0"/>
              </a:spcBef>
              <a:spcAft>
                <a:spcPts val="0"/>
              </a:spcAft>
              <a:buClr>
                <a:srgbClr val="000000"/>
              </a:buClr>
              <a:buSzPts val="2800"/>
              <a:buChar char="•"/>
            </a:pPr>
            <a:r>
              <a:rPr lang="en-GB" sz="2800">
                <a:solidFill>
                  <a:srgbClr val="000000"/>
                </a:solidFill>
              </a:rPr>
              <a:t>How did you overcome any barriers?</a:t>
            </a:r>
            <a:endParaRPr sz="2800">
              <a:solidFill>
                <a:srgbClr val="000000"/>
              </a:solidFill>
            </a:endParaRPr>
          </a:p>
          <a:p>
            <a:pPr marL="457200" lvl="0" indent="-406400" algn="l" rtl="0">
              <a:spcBef>
                <a:spcPts val="0"/>
              </a:spcBef>
              <a:spcAft>
                <a:spcPts val="0"/>
              </a:spcAft>
              <a:buClr>
                <a:srgbClr val="000000"/>
              </a:buClr>
              <a:buSzPts val="2800"/>
              <a:buChar char="•"/>
            </a:pPr>
            <a:r>
              <a:rPr lang="en-GB" sz="2800">
                <a:solidFill>
                  <a:srgbClr val="000000"/>
                </a:solidFill>
              </a:rPr>
              <a:t>What would your next steps be?</a:t>
            </a:r>
            <a:endParaRPr sz="2800">
              <a:solidFill>
                <a:srgbClr val="000000"/>
              </a:solidFill>
            </a:endParaRPr>
          </a:p>
          <a:p>
            <a:pPr marL="457200" lvl="0" indent="0" algn="l" rtl="0">
              <a:spcBef>
                <a:spcPts val="1600"/>
              </a:spcBef>
              <a:spcAft>
                <a:spcPts val="0"/>
              </a:spcAft>
              <a:buNone/>
            </a:pPr>
            <a:endParaRPr sz="800">
              <a:solidFill>
                <a:srgbClr val="000000"/>
              </a:solidFill>
            </a:endParaRPr>
          </a:p>
          <a:p>
            <a:pPr marL="0" lvl="0" indent="0" algn="l" rtl="0">
              <a:spcBef>
                <a:spcPts val="1600"/>
              </a:spcBef>
              <a:spcAft>
                <a:spcPts val="1600"/>
              </a:spcAft>
              <a:buNone/>
            </a:pPr>
            <a:r>
              <a:rPr lang="en-GB">
                <a:solidFill>
                  <a:srgbClr val="000000"/>
                </a:solidFill>
              </a:rPr>
              <a:t>Begin to think about what role learning plays in your role as a teacher.</a:t>
            </a:r>
            <a:endParaRPr>
              <a:solidFill>
                <a:srgbClr val="0000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71"/>
          <p:cNvSpPr txBox="1">
            <a:spLocks noGrp="1"/>
          </p:cNvSpPr>
          <p:nvPr>
            <p:ph type="title"/>
          </p:nvPr>
        </p:nvSpPr>
        <p:spPr>
          <a:xfrm>
            <a:off x="311700" y="63692"/>
            <a:ext cx="8520600" cy="76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4400" b="1"/>
              <a:t>Key Messages</a:t>
            </a:r>
            <a:endParaRPr sz="4400" b="1"/>
          </a:p>
        </p:txBody>
      </p:sp>
      <p:sp>
        <p:nvSpPr>
          <p:cNvPr id="362" name="Google Shape;362;p71"/>
          <p:cNvSpPr txBox="1">
            <a:spLocks noGrp="1"/>
          </p:cNvSpPr>
          <p:nvPr>
            <p:ph type="body" idx="1"/>
          </p:nvPr>
        </p:nvSpPr>
        <p:spPr>
          <a:xfrm>
            <a:off x="261350" y="901875"/>
            <a:ext cx="8451300" cy="5484000"/>
          </a:xfrm>
          <a:prstGeom prst="rect">
            <a:avLst/>
          </a:prstGeom>
        </p:spPr>
        <p:txBody>
          <a:bodyPr spcFirstLastPara="1" wrap="square" lIns="91425" tIns="91425" rIns="91425" bIns="91425" anchor="t" anchorCtr="0">
            <a:noAutofit/>
          </a:bodyPr>
          <a:lstStyle/>
          <a:p>
            <a:pPr marL="457200" lvl="0" indent="-393700" algn="l" rtl="0">
              <a:spcBef>
                <a:spcPts val="0"/>
              </a:spcBef>
              <a:spcAft>
                <a:spcPts val="0"/>
              </a:spcAft>
              <a:buClr>
                <a:srgbClr val="000000"/>
              </a:buClr>
              <a:buSzPts val="2600"/>
              <a:buChar char="●"/>
            </a:pPr>
            <a:r>
              <a:rPr lang="en-GB" sz="2600" dirty="0">
                <a:solidFill>
                  <a:srgbClr val="000000"/>
                </a:solidFill>
              </a:rPr>
              <a:t>Learning theories are frameworks developed from a wide range of perspectives</a:t>
            </a:r>
            <a:endParaRPr sz="2600" dirty="0">
              <a:solidFill>
                <a:srgbClr val="000000"/>
              </a:solidFill>
            </a:endParaRPr>
          </a:p>
          <a:p>
            <a:pPr marL="457200" lvl="0" indent="-393700" algn="l" rtl="0">
              <a:spcBef>
                <a:spcPts val="0"/>
              </a:spcBef>
              <a:spcAft>
                <a:spcPts val="0"/>
              </a:spcAft>
              <a:buClr>
                <a:srgbClr val="000000"/>
              </a:buClr>
              <a:buSzPts val="2600"/>
              <a:buChar char="●"/>
            </a:pPr>
            <a:r>
              <a:rPr lang="en-GB" sz="2600" dirty="0">
                <a:solidFill>
                  <a:srgbClr val="000000"/>
                </a:solidFill>
              </a:rPr>
              <a:t>Five main theories to explore for your starting point:</a:t>
            </a:r>
            <a:endParaRPr sz="2600" dirty="0">
              <a:solidFill>
                <a:srgbClr val="000000"/>
              </a:solidFill>
            </a:endParaRPr>
          </a:p>
          <a:p>
            <a:pPr marL="914400" lvl="1" indent="-381000" algn="l" rtl="0">
              <a:spcBef>
                <a:spcPts val="0"/>
              </a:spcBef>
              <a:spcAft>
                <a:spcPts val="0"/>
              </a:spcAft>
              <a:buClr>
                <a:srgbClr val="000000"/>
              </a:buClr>
              <a:buSzPts val="2400"/>
              <a:buChar char="○"/>
            </a:pPr>
            <a:r>
              <a:rPr lang="en-GB" sz="2400" dirty="0">
                <a:solidFill>
                  <a:srgbClr val="000000"/>
                </a:solidFill>
              </a:rPr>
              <a:t>Behaviourism</a:t>
            </a:r>
            <a:endParaRPr sz="2400" dirty="0">
              <a:solidFill>
                <a:srgbClr val="000000"/>
              </a:solidFill>
            </a:endParaRPr>
          </a:p>
          <a:p>
            <a:pPr marL="914400" marR="0" lvl="1" indent="-381000" algn="l" rtl="0">
              <a:lnSpc>
                <a:spcPct val="115000"/>
              </a:lnSpc>
              <a:spcBef>
                <a:spcPts val="0"/>
              </a:spcBef>
              <a:spcAft>
                <a:spcPts val="0"/>
              </a:spcAft>
              <a:buClr>
                <a:srgbClr val="000000"/>
              </a:buClr>
              <a:buSzPts val="2400"/>
              <a:buChar char="○"/>
            </a:pPr>
            <a:r>
              <a:rPr lang="en-GB" sz="2400" dirty="0">
                <a:solidFill>
                  <a:srgbClr val="000000"/>
                </a:solidFill>
              </a:rPr>
              <a:t>Cognitive Constructivism</a:t>
            </a:r>
            <a:endParaRPr sz="2400" dirty="0">
              <a:solidFill>
                <a:srgbClr val="000000"/>
              </a:solidFill>
            </a:endParaRPr>
          </a:p>
          <a:p>
            <a:pPr marL="914400" marR="0" lvl="1" indent="-381000" algn="l" rtl="0">
              <a:lnSpc>
                <a:spcPct val="115000"/>
              </a:lnSpc>
              <a:spcBef>
                <a:spcPts val="0"/>
              </a:spcBef>
              <a:spcAft>
                <a:spcPts val="0"/>
              </a:spcAft>
              <a:buClr>
                <a:srgbClr val="000000"/>
              </a:buClr>
              <a:buSzPts val="2400"/>
              <a:buChar char="○"/>
            </a:pPr>
            <a:r>
              <a:rPr lang="en-GB" sz="2400" dirty="0">
                <a:solidFill>
                  <a:srgbClr val="000000"/>
                </a:solidFill>
              </a:rPr>
              <a:t>Social Constructivism</a:t>
            </a:r>
            <a:endParaRPr sz="2400" dirty="0">
              <a:solidFill>
                <a:srgbClr val="000000"/>
              </a:solidFill>
            </a:endParaRPr>
          </a:p>
          <a:p>
            <a:pPr marL="914400" marR="0" lvl="1" indent="-381000" algn="l" rtl="0">
              <a:lnSpc>
                <a:spcPct val="115000"/>
              </a:lnSpc>
              <a:spcBef>
                <a:spcPts val="0"/>
              </a:spcBef>
              <a:spcAft>
                <a:spcPts val="0"/>
              </a:spcAft>
              <a:buClr>
                <a:srgbClr val="000000"/>
              </a:buClr>
              <a:buSzPts val="2400"/>
              <a:buChar char="○"/>
            </a:pPr>
            <a:r>
              <a:rPr lang="en-GB" sz="2400" dirty="0">
                <a:solidFill>
                  <a:srgbClr val="000000"/>
                </a:solidFill>
              </a:rPr>
              <a:t>Socio-cultural Constructivism</a:t>
            </a:r>
            <a:endParaRPr sz="2400" dirty="0">
              <a:solidFill>
                <a:srgbClr val="000000"/>
              </a:solidFill>
            </a:endParaRPr>
          </a:p>
          <a:p>
            <a:pPr marL="914400" marR="0" lvl="1" indent="-381000" algn="l" rtl="0">
              <a:lnSpc>
                <a:spcPct val="115000"/>
              </a:lnSpc>
              <a:spcBef>
                <a:spcPts val="0"/>
              </a:spcBef>
              <a:spcAft>
                <a:spcPts val="0"/>
              </a:spcAft>
              <a:buClr>
                <a:srgbClr val="000000"/>
              </a:buClr>
              <a:buSzPts val="2400"/>
              <a:buChar char="○"/>
            </a:pPr>
            <a:r>
              <a:rPr lang="en-GB" sz="2400" dirty="0">
                <a:solidFill>
                  <a:srgbClr val="000000"/>
                </a:solidFill>
              </a:rPr>
              <a:t>Science of Learning </a:t>
            </a:r>
            <a:endParaRPr sz="2600" dirty="0">
              <a:solidFill>
                <a:srgbClr val="000000"/>
              </a:solidFill>
            </a:endParaRPr>
          </a:p>
          <a:p>
            <a:pPr marL="457200" lvl="0" indent="-393700" algn="l" rtl="0">
              <a:spcBef>
                <a:spcPts val="0"/>
              </a:spcBef>
              <a:spcAft>
                <a:spcPts val="0"/>
              </a:spcAft>
              <a:buClr>
                <a:srgbClr val="000000"/>
              </a:buClr>
              <a:buSzPts val="2600"/>
              <a:buChar char="●"/>
            </a:pPr>
            <a:r>
              <a:rPr lang="en-GB" sz="2600" dirty="0">
                <a:solidFill>
                  <a:srgbClr val="000000"/>
                </a:solidFill>
              </a:rPr>
              <a:t>There are many connections between the theories</a:t>
            </a:r>
            <a:endParaRPr sz="2600" dirty="0">
              <a:solidFill>
                <a:srgbClr val="000000"/>
              </a:solidFill>
            </a:endParaRPr>
          </a:p>
          <a:p>
            <a:pPr marL="457200" lvl="0" indent="-393700" algn="l" rtl="0">
              <a:spcBef>
                <a:spcPts val="0"/>
              </a:spcBef>
              <a:spcAft>
                <a:spcPts val="0"/>
              </a:spcAft>
              <a:buClr>
                <a:srgbClr val="000000"/>
              </a:buClr>
              <a:buSzPts val="2600"/>
              <a:buChar char="●"/>
            </a:pPr>
            <a:r>
              <a:rPr lang="en-GB" sz="2600" dirty="0">
                <a:solidFill>
                  <a:srgbClr val="000000"/>
                </a:solidFill>
              </a:rPr>
              <a:t>Used by teachers to understand children’s learning and to plan for progress</a:t>
            </a:r>
            <a:endParaRPr sz="2600" dirty="0">
              <a:solidFill>
                <a:srgbClr val="000000"/>
              </a:solidFill>
            </a:endParaRPr>
          </a:p>
          <a:p>
            <a:pPr marL="457200" lvl="0" indent="-393700" algn="l" rtl="0">
              <a:spcBef>
                <a:spcPts val="0"/>
              </a:spcBef>
              <a:spcAft>
                <a:spcPts val="0"/>
              </a:spcAft>
              <a:buClr>
                <a:srgbClr val="000000"/>
              </a:buClr>
              <a:buSzPts val="2600"/>
              <a:buChar char="●"/>
            </a:pPr>
            <a:r>
              <a:rPr lang="en-GB" sz="2600" dirty="0">
                <a:solidFill>
                  <a:srgbClr val="000000"/>
                </a:solidFill>
              </a:rPr>
              <a:t>Exploring and recognising children’s learning is the focus for </a:t>
            </a:r>
            <a:r>
              <a:rPr lang="en-GB" sz="2600" dirty="0" smtClean="0">
                <a:solidFill>
                  <a:srgbClr val="000000"/>
                </a:solidFill>
              </a:rPr>
              <a:t>an assignment.</a:t>
            </a:r>
            <a:endParaRPr sz="2600" dirty="0">
              <a:solidFill>
                <a:srgbClr val="0000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72"/>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3500" b="1"/>
              <a:t>References </a:t>
            </a:r>
            <a:endParaRPr sz="3500" b="1"/>
          </a:p>
        </p:txBody>
      </p:sp>
      <p:sp>
        <p:nvSpPr>
          <p:cNvPr id="368" name="Google Shape;368;p72"/>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Clr>
                <a:schemeClr val="dk1"/>
              </a:buClr>
              <a:buSzPts val="2400"/>
              <a:buChar char="•"/>
            </a:pPr>
            <a:r>
              <a:rPr lang="en-GB" sz="2400">
                <a:solidFill>
                  <a:schemeClr val="dk1"/>
                </a:solidFill>
              </a:rPr>
              <a:t>Unit 2.2 Wray D. (2018) ‘Looking at Learning’ in Cremin, T. and Burnett, C. </a:t>
            </a:r>
            <a:r>
              <a:rPr lang="en-GB" sz="2400" i="1">
                <a:solidFill>
                  <a:schemeClr val="dk1"/>
                </a:solidFill>
              </a:rPr>
              <a:t>Learning to Teach in the Primary School</a:t>
            </a:r>
            <a:r>
              <a:rPr lang="en-GB" sz="2400">
                <a:solidFill>
                  <a:schemeClr val="dk1"/>
                </a:solidFill>
              </a:rPr>
              <a:t> (4th Ed) London: Sage</a:t>
            </a:r>
            <a:endParaRPr sz="2400">
              <a:solidFill>
                <a:schemeClr val="dk1"/>
              </a:solidFill>
            </a:endParaRPr>
          </a:p>
          <a:p>
            <a:pPr marL="457200" lvl="0" indent="0" algn="l" rtl="0">
              <a:lnSpc>
                <a:spcPct val="100000"/>
              </a:lnSpc>
              <a:spcBef>
                <a:spcPts val="0"/>
              </a:spcBef>
              <a:spcAft>
                <a:spcPts val="0"/>
              </a:spcAft>
              <a:buClr>
                <a:schemeClr val="dk1"/>
              </a:buClr>
              <a:buSzPts val="1100"/>
              <a:buFont typeface="Arial"/>
              <a:buNone/>
            </a:pPr>
            <a:endParaRPr sz="2400">
              <a:solidFill>
                <a:schemeClr val="dk1"/>
              </a:solidFill>
            </a:endParaRPr>
          </a:p>
          <a:p>
            <a:pPr marL="457200" lvl="0" indent="-381000" algn="l" rtl="0">
              <a:spcBef>
                <a:spcPts val="640"/>
              </a:spcBef>
              <a:spcAft>
                <a:spcPts val="0"/>
              </a:spcAft>
              <a:buClr>
                <a:schemeClr val="dk1"/>
              </a:buClr>
              <a:buSzPts val="2400"/>
              <a:buChar char="•"/>
            </a:pPr>
            <a:r>
              <a:rPr lang="en-GB" sz="2400">
                <a:solidFill>
                  <a:schemeClr val="dk1"/>
                </a:solidFill>
              </a:rPr>
              <a:t>Pritchard, A. (2018) </a:t>
            </a:r>
            <a:r>
              <a:rPr lang="en-GB" sz="2400" i="1">
                <a:solidFill>
                  <a:schemeClr val="dk1"/>
                </a:solidFill>
              </a:rPr>
              <a:t>Ways of Learning: Learning Theories for the classroom. </a:t>
            </a:r>
            <a:r>
              <a:rPr lang="en-GB" sz="2400">
                <a:solidFill>
                  <a:schemeClr val="dk1"/>
                </a:solidFill>
              </a:rPr>
              <a:t>London: Routledge. </a:t>
            </a:r>
            <a:endParaRPr sz="2400">
              <a:solidFill>
                <a:schemeClr val="dk1"/>
              </a:solidFill>
            </a:endParaRPr>
          </a:p>
          <a:p>
            <a:pPr marL="0" lvl="0" indent="0" algn="l" rtl="0">
              <a:spcBef>
                <a:spcPts val="0"/>
              </a:spcBef>
              <a:spcAft>
                <a:spcPts val="160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56"/>
          <p:cNvSpPr txBox="1"/>
          <p:nvPr/>
        </p:nvSpPr>
        <p:spPr>
          <a:xfrm>
            <a:off x="0" y="312250"/>
            <a:ext cx="8896500" cy="11433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4400" b="1">
                <a:solidFill>
                  <a:schemeClr val="dk1"/>
                </a:solidFill>
              </a:rPr>
              <a:t>Theories of Learning </a:t>
            </a:r>
            <a:endParaRPr sz="4400" b="1" i="0" u="none" strike="noStrike" cap="none">
              <a:solidFill>
                <a:schemeClr val="dk1"/>
              </a:solidFill>
            </a:endParaRPr>
          </a:p>
        </p:txBody>
      </p:sp>
      <p:sp>
        <p:nvSpPr>
          <p:cNvPr id="245" name="Google Shape;245;p56"/>
          <p:cNvSpPr txBox="1"/>
          <p:nvPr/>
        </p:nvSpPr>
        <p:spPr>
          <a:xfrm>
            <a:off x="1459800" y="5817300"/>
            <a:ext cx="5976900" cy="656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3200" b="1" dirty="0" smtClean="0"/>
              <a:t> </a:t>
            </a:r>
            <a:endParaRPr sz="3200" b="1" dirty="0"/>
          </a:p>
        </p:txBody>
      </p:sp>
      <p:pic>
        <p:nvPicPr>
          <p:cNvPr id="246" name="Google Shape;246;p56" descr="Bath Spa University. White writing on blue background." title="Logo"/>
          <p:cNvPicPr preferRelativeResize="0"/>
          <p:nvPr/>
        </p:nvPicPr>
        <p:blipFill>
          <a:blip r:embed="rId3">
            <a:alphaModFix/>
          </a:blip>
          <a:stretch>
            <a:fillRect/>
          </a:stretch>
        </p:blipFill>
        <p:spPr>
          <a:xfrm>
            <a:off x="8420175" y="5817299"/>
            <a:ext cx="497194" cy="497194"/>
          </a:xfrm>
          <a:prstGeom prst="rect">
            <a:avLst/>
          </a:prstGeom>
          <a:noFill/>
          <a:ln>
            <a:noFill/>
          </a:ln>
        </p:spPr>
      </p:pic>
      <p:sp>
        <p:nvSpPr>
          <p:cNvPr id="2" name="Rectangle 1"/>
          <p:cNvSpPr/>
          <p:nvPr/>
        </p:nvSpPr>
        <p:spPr>
          <a:xfrm>
            <a:off x="735182" y="5988081"/>
            <a:ext cx="4572000" cy="523220"/>
          </a:xfrm>
          <a:prstGeom prst="rect">
            <a:avLst/>
          </a:prstGeom>
        </p:spPr>
        <p:txBody>
          <a:bodyPr>
            <a:spAutoFit/>
          </a:bodyPr>
          <a:lstStyle/>
          <a:p>
            <a:r>
              <a:rPr lang="en-GB" dirty="0" smtClean="0"/>
              <a:t>Image credit: Parish</a:t>
            </a:r>
            <a:r>
              <a:rPr lang="en-GB" dirty="0"/>
              <a:t>, Bunny. bp019.jpg. 1956. Pics4Learning. 12 Jan 2021</a:t>
            </a:r>
          </a:p>
        </p:txBody>
      </p:sp>
      <p:pic>
        <p:nvPicPr>
          <p:cNvPr id="3" name="Picture 2" descr="A black and white photograph of children siting at separate desks with a female teacher standing at the front of the class. The children are smiling at the camera." title="photo of classroom in the 1950s"/>
          <p:cNvPicPr>
            <a:picLocks noChangeAspect="1"/>
          </p:cNvPicPr>
          <p:nvPr/>
        </p:nvPicPr>
        <p:blipFill>
          <a:blip r:embed="rId4"/>
          <a:stretch>
            <a:fillRect/>
          </a:stretch>
        </p:blipFill>
        <p:spPr>
          <a:xfrm>
            <a:off x="958115" y="1455550"/>
            <a:ext cx="7462060" cy="4160098"/>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9DAF8"/>
        </a:solidFill>
        <a:effectLst/>
      </p:bgPr>
    </p:bg>
    <p:spTree>
      <p:nvGrpSpPr>
        <p:cNvPr id="1" name="Shape 259"/>
        <p:cNvGrpSpPr/>
        <p:nvPr/>
      </p:nvGrpSpPr>
      <p:grpSpPr>
        <a:xfrm>
          <a:off x="0" y="0"/>
          <a:ext cx="0" cy="0"/>
          <a:chOff x="0" y="0"/>
          <a:chExt cx="0" cy="0"/>
        </a:xfrm>
      </p:grpSpPr>
      <p:sp>
        <p:nvSpPr>
          <p:cNvPr id="260" name="Google Shape;260;p58"/>
          <p:cNvSpPr txBox="1">
            <a:spLocks noGrp="1"/>
          </p:cNvSpPr>
          <p:nvPr>
            <p:ph type="title"/>
          </p:nvPr>
        </p:nvSpPr>
        <p:spPr>
          <a:xfrm>
            <a:off x="457200" y="274638"/>
            <a:ext cx="8229600" cy="11433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Calibri"/>
              <a:buNone/>
            </a:pPr>
            <a:r>
              <a:rPr lang="en-GB" sz="4400" b="1"/>
              <a:t>Intended Learning Outcomes </a:t>
            </a:r>
            <a:endParaRPr sz="4400" b="1" i="0" u="none" strike="noStrike" cap="none">
              <a:solidFill>
                <a:schemeClr val="dk1"/>
              </a:solidFill>
            </a:endParaRPr>
          </a:p>
        </p:txBody>
      </p:sp>
      <p:sp>
        <p:nvSpPr>
          <p:cNvPr id="261" name="Google Shape;261;p58"/>
          <p:cNvSpPr txBox="1">
            <a:spLocks noGrp="1"/>
          </p:cNvSpPr>
          <p:nvPr>
            <p:ph type="body" idx="1"/>
          </p:nvPr>
        </p:nvSpPr>
        <p:spPr>
          <a:xfrm>
            <a:off x="457200" y="1417650"/>
            <a:ext cx="8229600" cy="4708500"/>
          </a:xfrm>
          <a:prstGeom prst="rect">
            <a:avLst/>
          </a:prstGeom>
          <a:noFill/>
          <a:ln>
            <a:noFill/>
          </a:ln>
        </p:spPr>
        <p:txBody>
          <a:bodyPr spcFirstLastPara="1" wrap="square" lIns="91425" tIns="45700" rIns="91425" bIns="45700" anchor="t" anchorCtr="0">
            <a:noAutofit/>
          </a:bodyPr>
          <a:lstStyle/>
          <a:p>
            <a:pPr marL="342900" lvl="0" indent="-336550" algn="l" rtl="0">
              <a:lnSpc>
                <a:spcPct val="100000"/>
              </a:lnSpc>
              <a:spcBef>
                <a:spcPts val="640"/>
              </a:spcBef>
              <a:spcAft>
                <a:spcPts val="0"/>
              </a:spcAft>
              <a:buClr>
                <a:schemeClr val="dk1"/>
              </a:buClr>
              <a:buSzPts val="3100"/>
              <a:buFont typeface="Arial"/>
              <a:buChar char="•"/>
            </a:pPr>
            <a:r>
              <a:rPr lang="en-GB" sz="3100">
                <a:solidFill>
                  <a:schemeClr val="dk1"/>
                </a:solidFill>
              </a:rPr>
              <a:t>To consider implications for teaching and learning </a:t>
            </a:r>
            <a:endParaRPr sz="3100">
              <a:solidFill>
                <a:schemeClr val="dk1"/>
              </a:solidFill>
            </a:endParaRPr>
          </a:p>
          <a:p>
            <a:pPr marL="342900" marR="0" lvl="0" indent="-336550" algn="l" rtl="0">
              <a:lnSpc>
                <a:spcPct val="100000"/>
              </a:lnSpc>
              <a:spcBef>
                <a:spcPts val="640"/>
              </a:spcBef>
              <a:spcAft>
                <a:spcPts val="0"/>
              </a:spcAft>
              <a:buClr>
                <a:schemeClr val="dk1"/>
              </a:buClr>
              <a:buSzPts val="3100"/>
              <a:buFont typeface="Arial"/>
              <a:buChar char="•"/>
            </a:pPr>
            <a:r>
              <a:rPr lang="en-GB" sz="3100">
                <a:solidFill>
                  <a:schemeClr val="dk1"/>
                </a:solidFill>
              </a:rPr>
              <a:t>To introduce and pose questions about major theories of learning</a:t>
            </a:r>
            <a:endParaRPr sz="3100">
              <a:solidFill>
                <a:schemeClr val="dk1"/>
              </a:solidFill>
            </a:endParaRPr>
          </a:p>
          <a:p>
            <a:pPr marL="342900" marR="0" lvl="0" indent="-336550" algn="l" rtl="0">
              <a:lnSpc>
                <a:spcPct val="100000"/>
              </a:lnSpc>
              <a:spcBef>
                <a:spcPts val="640"/>
              </a:spcBef>
              <a:spcAft>
                <a:spcPts val="0"/>
              </a:spcAft>
              <a:buClr>
                <a:schemeClr val="dk1"/>
              </a:buClr>
              <a:buSzPts val="3100"/>
              <a:buFont typeface="Arial"/>
              <a:buChar char="•"/>
            </a:pPr>
            <a:r>
              <a:rPr lang="en-GB" sz="3100">
                <a:solidFill>
                  <a:schemeClr val="dk1"/>
                </a:solidFill>
              </a:rPr>
              <a:t>To recognise learning theories in action</a:t>
            </a:r>
            <a:endParaRPr sz="3100">
              <a:solidFill>
                <a:schemeClr val="dk1"/>
              </a:solidFill>
            </a:endParaRPr>
          </a:p>
          <a:p>
            <a:pPr marL="342900" marR="0" lvl="0" indent="0" algn="l" rtl="0">
              <a:lnSpc>
                <a:spcPct val="100000"/>
              </a:lnSpc>
              <a:spcBef>
                <a:spcPts val="640"/>
              </a:spcBef>
              <a:spcAft>
                <a:spcPts val="0"/>
              </a:spcAft>
              <a:buNone/>
            </a:pPr>
            <a:endParaRPr sz="2400">
              <a:solidFill>
                <a:schemeClr val="dk1"/>
              </a:solidFill>
            </a:endParaRPr>
          </a:p>
        </p:txBody>
      </p:sp>
      <p:pic>
        <p:nvPicPr>
          <p:cNvPr id="262" name="Google Shape;262;p58" descr="Bath Spa University. White writing on blue background." title="Logo"/>
          <p:cNvPicPr preferRelativeResize="0"/>
          <p:nvPr/>
        </p:nvPicPr>
        <p:blipFill>
          <a:blip r:embed="rId3">
            <a:alphaModFix/>
          </a:blip>
          <a:stretch>
            <a:fillRect/>
          </a:stretch>
        </p:blipFill>
        <p:spPr>
          <a:xfrm>
            <a:off x="8420175" y="5817299"/>
            <a:ext cx="497194" cy="49719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59"/>
          <p:cNvSpPr txBox="1">
            <a:spLocks noGrp="1"/>
          </p:cNvSpPr>
          <p:nvPr>
            <p:ph type="title"/>
          </p:nvPr>
        </p:nvSpPr>
        <p:spPr>
          <a:xfrm>
            <a:off x="457200" y="-3"/>
            <a:ext cx="8229600" cy="8541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b="1">
                <a:solidFill>
                  <a:srgbClr val="000000"/>
                </a:solidFill>
              </a:rPr>
              <a:t> </a:t>
            </a:r>
            <a:r>
              <a:rPr lang="en-GB" sz="4400" b="1" i="0" u="none" strike="noStrike" cap="none">
                <a:solidFill>
                  <a:srgbClr val="000000"/>
                </a:solidFill>
              </a:rPr>
              <a:t>What is learning?</a:t>
            </a:r>
            <a:endParaRPr sz="4400" b="1" i="0" u="none" strike="noStrike" cap="none">
              <a:solidFill>
                <a:srgbClr val="000000"/>
              </a:solidFill>
            </a:endParaRPr>
          </a:p>
        </p:txBody>
      </p:sp>
      <p:sp>
        <p:nvSpPr>
          <p:cNvPr id="269" name="Google Shape;269;p59"/>
          <p:cNvSpPr/>
          <p:nvPr/>
        </p:nvSpPr>
        <p:spPr>
          <a:xfrm>
            <a:off x="158700" y="1135375"/>
            <a:ext cx="8229600" cy="5347200"/>
          </a:xfrm>
          <a:prstGeom prst="roundRect">
            <a:avLst>
              <a:gd name="adj" fmla="val 16667"/>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60"/>
          <p:cNvSpPr txBox="1">
            <a:spLocks noGrp="1"/>
          </p:cNvSpPr>
          <p:nvPr>
            <p:ph type="title"/>
          </p:nvPr>
        </p:nvSpPr>
        <p:spPr>
          <a:xfrm>
            <a:off x="-17925" y="162350"/>
            <a:ext cx="92337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b="1" dirty="0">
                <a:solidFill>
                  <a:srgbClr val="000000"/>
                </a:solidFill>
              </a:rPr>
              <a:t>Different perspectives </a:t>
            </a:r>
            <a:r>
              <a:rPr lang="en-GB" b="1" dirty="0" smtClean="0">
                <a:solidFill>
                  <a:srgbClr val="000000"/>
                </a:solidFill>
              </a:rPr>
              <a:t>on </a:t>
            </a:r>
            <a:r>
              <a:rPr lang="en-GB" b="1" dirty="0">
                <a:solidFill>
                  <a:srgbClr val="000000"/>
                </a:solidFill>
              </a:rPr>
              <a:t>learning</a:t>
            </a:r>
            <a:endParaRPr b="1" i="0" u="none" strike="noStrike" cap="none" dirty="0">
              <a:solidFill>
                <a:srgbClr val="000000"/>
              </a:solidFill>
            </a:endParaRPr>
          </a:p>
        </p:txBody>
      </p:sp>
      <p:sp>
        <p:nvSpPr>
          <p:cNvPr id="276" name="Google Shape;276;p60"/>
          <p:cNvSpPr txBox="1">
            <a:spLocks noGrp="1"/>
          </p:cNvSpPr>
          <p:nvPr>
            <p:ph type="body" idx="1"/>
          </p:nvPr>
        </p:nvSpPr>
        <p:spPr>
          <a:xfrm>
            <a:off x="228600" y="1543200"/>
            <a:ext cx="8686800" cy="4906500"/>
          </a:xfrm>
          <a:prstGeom prst="rect">
            <a:avLst/>
          </a:prstGeom>
          <a:noFill/>
          <a:ln>
            <a:noFill/>
          </a:ln>
        </p:spPr>
        <p:txBody>
          <a:bodyPr spcFirstLastPara="1" wrap="square" lIns="91425" tIns="45700" rIns="91425" bIns="45700" anchor="t" anchorCtr="0">
            <a:noAutofit/>
          </a:bodyPr>
          <a:lstStyle/>
          <a:p>
            <a:pPr marL="457200" marR="0" lvl="0" indent="-381000" algn="l" rtl="0">
              <a:spcBef>
                <a:spcPts val="560"/>
              </a:spcBef>
              <a:spcAft>
                <a:spcPts val="0"/>
              </a:spcAft>
              <a:buClr>
                <a:srgbClr val="000000"/>
              </a:buClr>
              <a:buSzPts val="2400"/>
              <a:buAutoNum type="arabicPeriod"/>
            </a:pPr>
            <a:r>
              <a:rPr lang="en-GB" sz="2400">
                <a:solidFill>
                  <a:srgbClr val="000000"/>
                </a:solidFill>
              </a:rPr>
              <a:t>A change in behaviour as a result of experience or frequent practice </a:t>
            </a:r>
            <a:endParaRPr sz="2400">
              <a:solidFill>
                <a:srgbClr val="000000"/>
              </a:solidFill>
            </a:endParaRPr>
          </a:p>
          <a:p>
            <a:pPr marL="457200" marR="0" lvl="0" indent="-381000" algn="l" rtl="0">
              <a:spcBef>
                <a:spcPts val="0"/>
              </a:spcBef>
              <a:spcAft>
                <a:spcPts val="0"/>
              </a:spcAft>
              <a:buClr>
                <a:srgbClr val="000000"/>
              </a:buClr>
              <a:buSzPts val="2400"/>
              <a:buAutoNum type="arabicPeriod"/>
            </a:pPr>
            <a:r>
              <a:rPr lang="en-GB" sz="2400">
                <a:solidFill>
                  <a:srgbClr val="000000"/>
                </a:solidFill>
              </a:rPr>
              <a:t>To gain knowledge of, or skill in, something through study, teaching, instruction or experience</a:t>
            </a:r>
            <a:endParaRPr sz="2400">
              <a:solidFill>
                <a:srgbClr val="000000"/>
              </a:solidFill>
            </a:endParaRPr>
          </a:p>
          <a:p>
            <a:pPr marL="457200" marR="0" lvl="0" indent="-381000" algn="l" rtl="0">
              <a:spcBef>
                <a:spcPts val="0"/>
              </a:spcBef>
              <a:spcAft>
                <a:spcPts val="0"/>
              </a:spcAft>
              <a:buClr>
                <a:srgbClr val="000000"/>
              </a:buClr>
              <a:buSzPts val="2400"/>
              <a:buAutoNum type="arabicPeriod"/>
            </a:pPr>
            <a:r>
              <a:rPr lang="en-GB" sz="2400">
                <a:solidFill>
                  <a:srgbClr val="000000"/>
                </a:solidFill>
              </a:rPr>
              <a:t>A process by which behaviour is changed, shaped and controlled</a:t>
            </a:r>
            <a:endParaRPr sz="600">
              <a:solidFill>
                <a:srgbClr val="000000"/>
              </a:solidFill>
            </a:endParaRPr>
          </a:p>
          <a:p>
            <a:pPr marL="457200" marR="0" lvl="0" indent="-381000" algn="l" rtl="0">
              <a:spcBef>
                <a:spcPts val="0"/>
              </a:spcBef>
              <a:spcAft>
                <a:spcPts val="0"/>
              </a:spcAft>
              <a:buClr>
                <a:srgbClr val="000000"/>
              </a:buClr>
              <a:buSzPts val="2400"/>
              <a:buAutoNum type="arabicPeriod"/>
            </a:pPr>
            <a:r>
              <a:rPr lang="en-GB" sz="2400">
                <a:solidFill>
                  <a:srgbClr val="000000"/>
                </a:solidFill>
              </a:rPr>
              <a:t>The individual process of constructing understanding based on experience from a wider range of sources</a:t>
            </a:r>
            <a:r>
              <a:rPr lang="en-GB" sz="2800">
                <a:solidFill>
                  <a:srgbClr val="000000"/>
                </a:solidFill>
              </a:rPr>
              <a:t> </a:t>
            </a:r>
            <a:endParaRPr sz="2800">
              <a:solidFill>
                <a:srgbClr val="000000"/>
              </a:solidFill>
            </a:endParaRPr>
          </a:p>
          <a:p>
            <a:pPr marL="457200" lvl="0" indent="-381000" algn="l" rtl="0">
              <a:lnSpc>
                <a:spcPct val="100000"/>
              </a:lnSpc>
              <a:spcBef>
                <a:spcPts val="0"/>
              </a:spcBef>
              <a:spcAft>
                <a:spcPts val="0"/>
              </a:spcAft>
              <a:buClr>
                <a:srgbClr val="000000"/>
              </a:buClr>
              <a:buSzPts val="2400"/>
              <a:buAutoNum type="arabicPeriod"/>
            </a:pPr>
            <a:r>
              <a:rPr lang="en-GB" sz="2400"/>
              <a:t>A cognitive process that enables us to store, retrieve, process and use information and develop skills</a:t>
            </a:r>
            <a:endParaRPr sz="2400">
              <a:solidFill>
                <a:srgbClr val="000000"/>
              </a:solidFill>
            </a:endParaRPr>
          </a:p>
          <a:p>
            <a:pPr marL="342900" lvl="0" indent="0" algn="ctr" rtl="0">
              <a:spcBef>
                <a:spcPts val="560"/>
              </a:spcBef>
              <a:spcAft>
                <a:spcPts val="0"/>
              </a:spcAft>
              <a:buNone/>
            </a:pPr>
            <a:r>
              <a:rPr lang="en-GB" sz="1800"/>
              <a:t>                                                             Adapted from Pritchard (2018)</a:t>
            </a:r>
            <a:endParaRPr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6"/>
                                        </p:tgtEl>
                                        <p:attrNameLst>
                                          <p:attrName>style.visibility</p:attrName>
                                        </p:attrNameLst>
                                      </p:cBhvr>
                                      <p:to>
                                        <p:strVal val="visible"/>
                                      </p:to>
                                    </p:set>
                                    <p:animEffect transition="in" filter="fade">
                                      <p:cBhvr>
                                        <p:cTn id="7" dur="1000"/>
                                        <p:tgtEl>
                                          <p:spTgt spid="27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61"/>
          <p:cNvSpPr txBox="1">
            <a:spLocks noGrp="1"/>
          </p:cNvSpPr>
          <p:nvPr>
            <p:ph type="title"/>
          </p:nvPr>
        </p:nvSpPr>
        <p:spPr>
          <a:xfrm>
            <a:off x="0" y="139025"/>
            <a:ext cx="91440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b="1">
                <a:solidFill>
                  <a:srgbClr val="000000"/>
                </a:solidFill>
              </a:rPr>
              <a:t>How do we understand</a:t>
            </a:r>
            <a:r>
              <a:rPr lang="en-GB" sz="4400" b="1" i="0" u="none" strike="noStrike" cap="none">
                <a:solidFill>
                  <a:srgbClr val="000000"/>
                </a:solidFill>
              </a:rPr>
              <a:t> learning?</a:t>
            </a:r>
            <a:endParaRPr sz="4400" b="1" i="0" u="none" strike="noStrike" cap="none">
              <a:solidFill>
                <a:srgbClr val="000000"/>
              </a:solidFill>
            </a:endParaRPr>
          </a:p>
        </p:txBody>
      </p:sp>
      <p:sp>
        <p:nvSpPr>
          <p:cNvPr id="283" name="Google Shape;283;p61"/>
          <p:cNvSpPr txBox="1">
            <a:spLocks noGrp="1"/>
          </p:cNvSpPr>
          <p:nvPr>
            <p:ph type="body" idx="1"/>
          </p:nvPr>
        </p:nvSpPr>
        <p:spPr>
          <a:xfrm>
            <a:off x="213100" y="1432925"/>
            <a:ext cx="8708100" cy="452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None/>
            </a:pPr>
            <a:r>
              <a:rPr lang="en-GB" sz="2800"/>
              <a:t> ‘Learning is a natural process.  Yet, understanding how we learn is not so straightforward.’  </a:t>
            </a:r>
            <a:r>
              <a:rPr lang="en-GB" sz="2000"/>
              <a:t>(Wray, 2018, p66)</a:t>
            </a:r>
            <a:endParaRPr sz="2000"/>
          </a:p>
          <a:p>
            <a:pPr marL="0" lvl="0" indent="0" algn="l" rtl="0">
              <a:lnSpc>
                <a:spcPct val="100000"/>
              </a:lnSpc>
              <a:spcBef>
                <a:spcPts val="360"/>
              </a:spcBef>
              <a:spcAft>
                <a:spcPts val="0"/>
              </a:spcAft>
              <a:buNone/>
            </a:pPr>
            <a:endParaRPr sz="1200"/>
          </a:p>
          <a:p>
            <a:pPr marL="457200" marR="0" lvl="0" indent="-406400" algn="l" rtl="0">
              <a:spcBef>
                <a:spcPts val="560"/>
              </a:spcBef>
              <a:spcAft>
                <a:spcPts val="0"/>
              </a:spcAft>
              <a:buSzPts val="2800"/>
              <a:buChar char="•"/>
            </a:pPr>
            <a:r>
              <a:rPr lang="en-GB" sz="2800"/>
              <a:t>Theories of learning have developed from a range of perspectives: educational, social, cultural, psychological, neurological </a:t>
            </a:r>
            <a:endParaRPr sz="2800"/>
          </a:p>
          <a:p>
            <a:pPr marL="0" marR="0" lvl="0" indent="0" algn="l" rtl="0">
              <a:spcBef>
                <a:spcPts val="560"/>
              </a:spcBef>
              <a:spcAft>
                <a:spcPts val="0"/>
              </a:spcAft>
              <a:buNone/>
            </a:pPr>
            <a:endParaRPr sz="1200"/>
          </a:p>
          <a:p>
            <a:pPr marL="457200" marR="0" lvl="0" indent="-406400" algn="l" rtl="0">
              <a:spcBef>
                <a:spcPts val="560"/>
              </a:spcBef>
              <a:spcAft>
                <a:spcPts val="0"/>
              </a:spcAft>
              <a:buSzPts val="2800"/>
              <a:buChar char="•"/>
            </a:pPr>
            <a:r>
              <a:rPr lang="en-GB" sz="2800"/>
              <a:t>Their purpose is to help us understand how children learn and therefore to help inform planning and teaching.</a:t>
            </a:r>
            <a:endParaRPr sz="2800"/>
          </a:p>
          <a:p>
            <a:pPr marL="0" marR="0" lvl="0" indent="0" algn="l" rtl="0">
              <a:spcBef>
                <a:spcPts val="560"/>
              </a:spcBef>
              <a:spcAft>
                <a:spcPts val="0"/>
              </a:spcAft>
              <a:buNone/>
            </a:pPr>
            <a:endParaRPr/>
          </a:p>
          <a:p>
            <a:pPr marL="0" marR="0" lvl="0" indent="0" algn="l" rtl="0">
              <a:spcBef>
                <a:spcPts val="560"/>
              </a:spcBef>
              <a:spcAft>
                <a:spcPts val="0"/>
              </a:spcAft>
              <a:buNone/>
            </a:pPr>
            <a:endParaRPr sz="2800" b="0" i="0" u="none" strike="noStrike" cap="none">
              <a:solidFill>
                <a:schemeClr val="dk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6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b="1">
                <a:solidFill>
                  <a:srgbClr val="000000"/>
                </a:solidFill>
              </a:rPr>
              <a:t>Theories of learning</a:t>
            </a:r>
            <a:endParaRPr b="1">
              <a:solidFill>
                <a:srgbClr val="000000"/>
              </a:solidFill>
            </a:endParaRPr>
          </a:p>
        </p:txBody>
      </p:sp>
      <p:sp>
        <p:nvSpPr>
          <p:cNvPr id="290" name="Google Shape;290;p62"/>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b="1"/>
              <a:t> </a:t>
            </a:r>
            <a:endParaRPr sz="4400" b="1">
              <a:solidFill>
                <a:schemeClr val="dk2"/>
              </a:solidFill>
            </a:endParaRPr>
          </a:p>
          <a:p>
            <a:pPr marL="342900" marR="0" lvl="0" indent="-368300" algn="l" rtl="0">
              <a:spcBef>
                <a:spcPts val="0"/>
              </a:spcBef>
              <a:spcAft>
                <a:spcPts val="0"/>
              </a:spcAft>
              <a:buClr>
                <a:schemeClr val="dk1"/>
              </a:buClr>
              <a:buSzPts val="3600"/>
              <a:buFont typeface="Arial"/>
              <a:buChar char="•"/>
            </a:pPr>
            <a:r>
              <a:rPr lang="en-GB" sz="3600" b="0" i="0" u="none" strike="noStrike" cap="none">
                <a:solidFill>
                  <a:schemeClr val="dk1"/>
                </a:solidFill>
                <a:latin typeface="Arial"/>
                <a:ea typeface="Arial"/>
                <a:cs typeface="Arial"/>
                <a:sym typeface="Arial"/>
              </a:rPr>
              <a:t>Behaviourism</a:t>
            </a:r>
            <a:endParaRPr sz="3600"/>
          </a:p>
          <a:p>
            <a:pPr marL="342900" marR="0" lvl="0" indent="-368300" algn="l" rtl="0">
              <a:spcBef>
                <a:spcPts val="0"/>
              </a:spcBef>
              <a:spcAft>
                <a:spcPts val="0"/>
              </a:spcAft>
              <a:buClr>
                <a:schemeClr val="dk1"/>
              </a:buClr>
              <a:buSzPts val="3600"/>
              <a:buFont typeface="Arial"/>
              <a:buChar char="•"/>
            </a:pPr>
            <a:r>
              <a:rPr lang="en-GB" sz="3600"/>
              <a:t>Cognitive </a:t>
            </a:r>
            <a:r>
              <a:rPr lang="en-GB" sz="3600" b="0" i="0" u="none" strike="noStrike" cap="none">
                <a:solidFill>
                  <a:schemeClr val="dk1"/>
                </a:solidFill>
                <a:latin typeface="Arial"/>
                <a:ea typeface="Arial"/>
                <a:cs typeface="Arial"/>
                <a:sym typeface="Arial"/>
              </a:rPr>
              <a:t>Constructivism</a:t>
            </a:r>
            <a:endParaRPr sz="3600"/>
          </a:p>
          <a:p>
            <a:pPr marL="342900" marR="0" lvl="0" indent="-368300" algn="l" rtl="0">
              <a:spcBef>
                <a:spcPts val="640"/>
              </a:spcBef>
              <a:spcAft>
                <a:spcPts val="0"/>
              </a:spcAft>
              <a:buClr>
                <a:schemeClr val="dk1"/>
              </a:buClr>
              <a:buSzPts val="3600"/>
              <a:buFont typeface="Arial"/>
              <a:buChar char="•"/>
            </a:pPr>
            <a:r>
              <a:rPr lang="en-GB" sz="3600" b="0" i="0" u="none" strike="noStrike" cap="none">
                <a:solidFill>
                  <a:schemeClr val="dk1"/>
                </a:solidFill>
                <a:latin typeface="Arial"/>
                <a:ea typeface="Arial"/>
                <a:cs typeface="Arial"/>
                <a:sym typeface="Arial"/>
              </a:rPr>
              <a:t>Social Constructivism</a:t>
            </a:r>
            <a:endParaRPr sz="3600"/>
          </a:p>
          <a:p>
            <a:pPr marL="342900" marR="0" lvl="0" indent="-368300" algn="l" rtl="0">
              <a:spcBef>
                <a:spcPts val="640"/>
              </a:spcBef>
              <a:spcAft>
                <a:spcPts val="0"/>
              </a:spcAft>
              <a:buClr>
                <a:schemeClr val="dk1"/>
              </a:buClr>
              <a:buSzPts val="3600"/>
              <a:buFont typeface="Arial"/>
              <a:buChar char="•"/>
            </a:pPr>
            <a:r>
              <a:rPr lang="en-GB" sz="3600"/>
              <a:t>Socio-Cultural</a:t>
            </a:r>
            <a:r>
              <a:rPr lang="en-GB" sz="3600" b="0" i="0" u="none" strike="noStrike" cap="none">
                <a:solidFill>
                  <a:schemeClr val="dk1"/>
                </a:solidFill>
                <a:latin typeface="Arial"/>
                <a:ea typeface="Arial"/>
                <a:cs typeface="Arial"/>
                <a:sym typeface="Arial"/>
              </a:rPr>
              <a:t> </a:t>
            </a:r>
            <a:r>
              <a:rPr lang="en-GB" sz="3600"/>
              <a:t>Constructivism</a:t>
            </a:r>
            <a:endParaRPr sz="3600"/>
          </a:p>
          <a:p>
            <a:pPr marL="342900" marR="0" lvl="0" indent="-368300" algn="l" rtl="0">
              <a:spcBef>
                <a:spcPts val="640"/>
              </a:spcBef>
              <a:spcAft>
                <a:spcPts val="0"/>
              </a:spcAft>
              <a:buClr>
                <a:schemeClr val="dk1"/>
              </a:buClr>
              <a:buSzPts val="3600"/>
              <a:buFont typeface="Arial"/>
              <a:buChar char="•"/>
            </a:pPr>
            <a:r>
              <a:rPr lang="en-GB" sz="3600"/>
              <a:t>Science of Learning</a:t>
            </a:r>
            <a:endParaRPr sz="3600"/>
          </a:p>
          <a:p>
            <a:pPr marL="0" marR="0" lvl="0" indent="0" algn="l" rtl="0">
              <a:spcBef>
                <a:spcPts val="640"/>
              </a:spcBef>
              <a:spcAft>
                <a:spcPts val="0"/>
              </a:spcAft>
              <a:buNone/>
            </a:pPr>
            <a:endParaRPr/>
          </a:p>
          <a:p>
            <a:pPr marL="0" marR="0" lvl="0" indent="0" algn="l" rtl="0">
              <a:spcBef>
                <a:spcPts val="640"/>
              </a:spcBef>
              <a:spcAft>
                <a:spcPts val="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63"/>
          <p:cNvSpPr txBox="1">
            <a:spLocks noGrp="1"/>
          </p:cNvSpPr>
          <p:nvPr>
            <p:ph type="title"/>
          </p:nvPr>
        </p:nvSpPr>
        <p:spPr>
          <a:xfrm>
            <a:off x="311700" y="3535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4400" b="1"/>
              <a:t>Task</a:t>
            </a:r>
            <a:endParaRPr sz="4400" b="1"/>
          </a:p>
        </p:txBody>
      </p:sp>
      <p:sp>
        <p:nvSpPr>
          <p:cNvPr id="296" name="Google Shape;296;p63"/>
          <p:cNvSpPr txBox="1">
            <a:spLocks noGrp="1"/>
          </p:cNvSpPr>
          <p:nvPr>
            <p:ph type="body" idx="1"/>
          </p:nvPr>
        </p:nvSpPr>
        <p:spPr>
          <a:xfrm>
            <a:off x="311700" y="1117075"/>
            <a:ext cx="8520600" cy="54528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Clr>
                <a:srgbClr val="000000"/>
              </a:buClr>
              <a:buSzPts val="2400"/>
              <a:buAutoNum type="arabicPeriod"/>
            </a:pPr>
            <a:r>
              <a:rPr lang="en-GB" sz="2400">
                <a:solidFill>
                  <a:srgbClr val="000000"/>
                </a:solidFill>
              </a:rPr>
              <a:t>You will be allocated a room </a:t>
            </a:r>
            <a:endParaRPr sz="2400">
              <a:solidFill>
                <a:srgbClr val="000000"/>
              </a:solidFill>
            </a:endParaRPr>
          </a:p>
          <a:p>
            <a:pPr marL="457200" lvl="0" indent="-381000" algn="l" rtl="0">
              <a:spcBef>
                <a:spcPts val="0"/>
              </a:spcBef>
              <a:spcAft>
                <a:spcPts val="0"/>
              </a:spcAft>
              <a:buClr>
                <a:srgbClr val="000000"/>
              </a:buClr>
              <a:buSzPts val="2400"/>
              <a:buAutoNum type="arabicPeriod"/>
            </a:pPr>
            <a:r>
              <a:rPr lang="en-GB" sz="2400">
                <a:solidFill>
                  <a:srgbClr val="000000"/>
                </a:solidFill>
              </a:rPr>
              <a:t>In your room you will watch a short video about one learning theory/theorist</a:t>
            </a:r>
            <a:endParaRPr sz="2400">
              <a:solidFill>
                <a:srgbClr val="000000"/>
              </a:solidFill>
            </a:endParaRPr>
          </a:p>
          <a:p>
            <a:pPr marL="457200" lvl="0" indent="-381000" algn="l" rtl="0">
              <a:spcBef>
                <a:spcPts val="0"/>
              </a:spcBef>
              <a:spcAft>
                <a:spcPts val="0"/>
              </a:spcAft>
              <a:buClr>
                <a:srgbClr val="000000"/>
              </a:buClr>
              <a:buSzPts val="2400"/>
              <a:buAutoNum type="arabicPeriod"/>
            </a:pPr>
            <a:r>
              <a:rPr lang="en-GB" sz="2400">
                <a:solidFill>
                  <a:srgbClr val="000000"/>
                </a:solidFill>
              </a:rPr>
              <a:t>There is information on each learning theory for you to engage with </a:t>
            </a:r>
            <a:endParaRPr sz="2400">
              <a:solidFill>
                <a:srgbClr val="000000"/>
              </a:solidFill>
            </a:endParaRPr>
          </a:p>
          <a:p>
            <a:pPr marL="457200" lvl="0" indent="-381000" algn="l" rtl="0">
              <a:spcBef>
                <a:spcPts val="0"/>
              </a:spcBef>
              <a:spcAft>
                <a:spcPts val="0"/>
              </a:spcAft>
              <a:buClr>
                <a:srgbClr val="000000"/>
              </a:buClr>
              <a:buSzPts val="2400"/>
              <a:buAutoNum type="arabicPeriod"/>
            </a:pPr>
            <a:r>
              <a:rPr lang="en-GB" sz="2400">
                <a:solidFill>
                  <a:srgbClr val="000000"/>
                </a:solidFill>
              </a:rPr>
              <a:t>As a group decide the key messages about that theory, how it may help us understand learning and how it applies to classroom practice </a:t>
            </a:r>
            <a:endParaRPr sz="2400">
              <a:solidFill>
                <a:srgbClr val="000000"/>
              </a:solidFill>
            </a:endParaRPr>
          </a:p>
          <a:p>
            <a:pPr marL="457200" lvl="0" indent="-381000" algn="l" rtl="0">
              <a:spcBef>
                <a:spcPts val="0"/>
              </a:spcBef>
              <a:spcAft>
                <a:spcPts val="0"/>
              </a:spcAft>
              <a:buClr>
                <a:srgbClr val="000000"/>
              </a:buClr>
              <a:buSzPts val="2400"/>
              <a:buAutoNum type="arabicPeriod"/>
            </a:pPr>
            <a:r>
              <a:rPr lang="en-GB" sz="2400">
                <a:solidFill>
                  <a:srgbClr val="000000"/>
                </a:solidFill>
              </a:rPr>
              <a:t>You will then work as a team to prepare a sketch of an interview</a:t>
            </a:r>
            <a:endParaRPr sz="2400">
              <a:solidFill>
                <a:srgbClr val="000000"/>
              </a:solidFill>
            </a:endParaRPr>
          </a:p>
          <a:p>
            <a:pPr marL="914400" lvl="1" indent="-381000" algn="l" rtl="0">
              <a:spcBef>
                <a:spcPts val="0"/>
              </a:spcBef>
              <a:spcAft>
                <a:spcPts val="0"/>
              </a:spcAft>
              <a:buClr>
                <a:srgbClr val="000000"/>
              </a:buClr>
              <a:buSzPts val="2400"/>
              <a:buAutoNum type="alphaLcPeriod"/>
            </a:pPr>
            <a:r>
              <a:rPr lang="en-GB" sz="2400">
                <a:solidFill>
                  <a:srgbClr val="000000"/>
                </a:solidFill>
              </a:rPr>
              <a:t>One or two people take on the role of the key theorist/s</a:t>
            </a:r>
            <a:endParaRPr sz="2400">
              <a:solidFill>
                <a:srgbClr val="000000"/>
              </a:solidFill>
            </a:endParaRPr>
          </a:p>
          <a:p>
            <a:pPr marL="914400" lvl="1" indent="-381000" algn="l" rtl="0">
              <a:spcBef>
                <a:spcPts val="0"/>
              </a:spcBef>
              <a:spcAft>
                <a:spcPts val="0"/>
              </a:spcAft>
              <a:buClr>
                <a:srgbClr val="000000"/>
              </a:buClr>
              <a:buSzPts val="2400"/>
              <a:buAutoNum type="alphaLcPeriod"/>
            </a:pPr>
            <a:r>
              <a:rPr lang="en-GB" sz="2400">
                <a:solidFill>
                  <a:srgbClr val="000000"/>
                </a:solidFill>
              </a:rPr>
              <a:t>Others can be ‘specialists’ in this theory</a:t>
            </a:r>
            <a:endParaRPr sz="2400">
              <a:solidFill>
                <a:srgbClr val="000000"/>
              </a:solidFill>
            </a:endParaRPr>
          </a:p>
          <a:p>
            <a:pPr marL="914400" lvl="1" indent="-381000" algn="l" rtl="0">
              <a:spcBef>
                <a:spcPts val="0"/>
              </a:spcBef>
              <a:spcAft>
                <a:spcPts val="0"/>
              </a:spcAft>
              <a:buClr>
                <a:srgbClr val="000000"/>
              </a:buClr>
              <a:buSzPts val="2400"/>
              <a:buAutoNum type="alphaLcPeriod"/>
            </a:pPr>
            <a:r>
              <a:rPr lang="en-GB" sz="2400">
                <a:solidFill>
                  <a:srgbClr val="000000"/>
                </a:solidFill>
              </a:rPr>
              <a:t>One person acts as the interviewer</a:t>
            </a:r>
            <a:endParaRPr sz="2400">
              <a:solidFill>
                <a:srgbClr val="00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bg>
      <p:bgPr>
        <a:solidFill>
          <a:srgbClr val="C9DAF8"/>
        </a:solidFill>
        <a:effectLst/>
      </p:bgPr>
    </p:bg>
    <p:spTree>
      <p:nvGrpSpPr>
        <p:cNvPr id="1" name="Shape 300"/>
        <p:cNvGrpSpPr/>
        <p:nvPr/>
      </p:nvGrpSpPr>
      <p:grpSpPr>
        <a:xfrm>
          <a:off x="0" y="0"/>
          <a:ext cx="0" cy="0"/>
          <a:chOff x="0" y="0"/>
          <a:chExt cx="0" cy="0"/>
        </a:xfrm>
      </p:grpSpPr>
      <p:sp>
        <p:nvSpPr>
          <p:cNvPr id="301" name="Google Shape;301;p64"/>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3000" b="1"/>
              <a:t>Links to learning theory/theorist videos </a:t>
            </a:r>
            <a:endParaRPr sz="3000" b="1"/>
          </a:p>
        </p:txBody>
      </p:sp>
      <p:sp>
        <p:nvSpPr>
          <p:cNvPr id="302" name="Google Shape;302;p64"/>
          <p:cNvSpPr txBox="1">
            <a:spLocks noGrp="1"/>
          </p:cNvSpPr>
          <p:nvPr>
            <p:ph type="body" idx="1"/>
          </p:nvPr>
        </p:nvSpPr>
        <p:spPr>
          <a:xfrm>
            <a:off x="311700" y="1586433"/>
            <a:ext cx="8520600" cy="455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2400" dirty="0">
                <a:solidFill>
                  <a:srgbClr val="000000"/>
                </a:solidFill>
              </a:rPr>
              <a:t>Behaviourism: </a:t>
            </a:r>
            <a:r>
              <a:rPr lang="en-GB" sz="2400" u="sng" dirty="0">
                <a:solidFill>
                  <a:schemeClr val="hlink"/>
                </a:solidFill>
                <a:hlinkClick r:id="rId3"/>
              </a:rPr>
              <a:t>B.F. Skinner’s Concept of Behaviourism</a:t>
            </a:r>
            <a:r>
              <a:rPr lang="en-GB" sz="2400" dirty="0">
                <a:solidFill>
                  <a:srgbClr val="000000"/>
                </a:solidFill>
              </a:rPr>
              <a:t> </a:t>
            </a:r>
            <a:endParaRPr sz="2400" dirty="0">
              <a:solidFill>
                <a:srgbClr val="000000"/>
              </a:solidFill>
            </a:endParaRPr>
          </a:p>
          <a:p>
            <a:pPr marL="0" lvl="0" indent="0" algn="l" rtl="0">
              <a:spcBef>
                <a:spcPts val="1600"/>
              </a:spcBef>
              <a:spcAft>
                <a:spcPts val="0"/>
              </a:spcAft>
              <a:buNone/>
            </a:pPr>
            <a:r>
              <a:rPr lang="en-GB" sz="2400" dirty="0">
                <a:solidFill>
                  <a:srgbClr val="000000"/>
                </a:solidFill>
              </a:rPr>
              <a:t>Cognitive Constructivism </a:t>
            </a:r>
            <a:r>
              <a:rPr lang="en-GB" sz="2400" u="sng" dirty="0">
                <a:solidFill>
                  <a:schemeClr val="hlink"/>
                </a:solidFill>
                <a:hlinkClick r:id="rId4"/>
              </a:rPr>
              <a:t>Cognitive constructivism</a:t>
            </a:r>
            <a:r>
              <a:rPr lang="en-GB" sz="2400" dirty="0">
                <a:solidFill>
                  <a:srgbClr val="000000"/>
                </a:solidFill>
              </a:rPr>
              <a:t> </a:t>
            </a:r>
            <a:endParaRPr sz="2400" dirty="0">
              <a:solidFill>
                <a:srgbClr val="000000"/>
              </a:solidFill>
            </a:endParaRPr>
          </a:p>
          <a:p>
            <a:pPr marL="0" lvl="0" indent="0" algn="l" rtl="0">
              <a:spcBef>
                <a:spcPts val="1600"/>
              </a:spcBef>
              <a:spcAft>
                <a:spcPts val="0"/>
              </a:spcAft>
              <a:buNone/>
            </a:pPr>
            <a:r>
              <a:rPr lang="en-GB" sz="2400" dirty="0">
                <a:solidFill>
                  <a:srgbClr val="000000"/>
                </a:solidFill>
              </a:rPr>
              <a:t>Social Constructivism </a:t>
            </a:r>
            <a:r>
              <a:rPr lang="en-GB" sz="2400" u="sng" dirty="0">
                <a:solidFill>
                  <a:schemeClr val="hlink"/>
                </a:solidFill>
                <a:hlinkClick r:id="rId5"/>
              </a:rPr>
              <a:t>Social Constructivism </a:t>
            </a:r>
            <a:r>
              <a:rPr lang="en-GB" sz="2400" dirty="0">
                <a:solidFill>
                  <a:srgbClr val="000000"/>
                </a:solidFill>
              </a:rPr>
              <a:t> </a:t>
            </a:r>
            <a:endParaRPr sz="2400" dirty="0">
              <a:solidFill>
                <a:srgbClr val="000000"/>
              </a:solidFill>
            </a:endParaRPr>
          </a:p>
          <a:p>
            <a:pPr marL="0" lvl="0" indent="0" algn="l" rtl="0">
              <a:spcBef>
                <a:spcPts val="1600"/>
              </a:spcBef>
              <a:spcAft>
                <a:spcPts val="0"/>
              </a:spcAft>
              <a:buNone/>
            </a:pPr>
            <a:r>
              <a:rPr lang="en-GB" sz="2400" dirty="0">
                <a:solidFill>
                  <a:srgbClr val="000000"/>
                </a:solidFill>
              </a:rPr>
              <a:t>Sociocultural Constructivism</a:t>
            </a:r>
            <a:r>
              <a:rPr lang="en-GB" sz="2400" dirty="0" smtClean="0">
                <a:solidFill>
                  <a:srgbClr val="000000"/>
                </a:solidFill>
              </a:rPr>
              <a:t>: </a:t>
            </a:r>
            <a:r>
              <a:rPr lang="en-GB" sz="2400" dirty="0" smtClean="0">
                <a:solidFill>
                  <a:srgbClr val="000000"/>
                </a:solidFill>
                <a:hlinkClick r:id="rId6"/>
              </a:rPr>
              <a:t>Robin Alexander’s Dialogic Teaching</a:t>
            </a:r>
            <a:endParaRPr sz="2400" dirty="0">
              <a:solidFill>
                <a:srgbClr val="000000"/>
              </a:solidFill>
            </a:endParaRPr>
          </a:p>
          <a:p>
            <a:pPr marL="0" lvl="0" indent="0" algn="l" rtl="0">
              <a:spcBef>
                <a:spcPts val="1600"/>
              </a:spcBef>
              <a:spcAft>
                <a:spcPts val="1600"/>
              </a:spcAft>
              <a:buNone/>
            </a:pPr>
            <a:r>
              <a:rPr lang="en-GB" sz="2400" dirty="0">
                <a:solidFill>
                  <a:srgbClr val="000000"/>
                </a:solidFill>
              </a:rPr>
              <a:t>Science of Learning: </a:t>
            </a:r>
            <a:r>
              <a:rPr lang="en-GB" sz="2400" u="sng" dirty="0">
                <a:solidFill>
                  <a:schemeClr val="hlink"/>
                </a:solidFill>
                <a:hlinkClick r:id="rId7"/>
              </a:rPr>
              <a:t>Learning in schools: Memory and learning</a:t>
            </a:r>
            <a:r>
              <a:rPr lang="en-GB" sz="2400" dirty="0">
                <a:solidFill>
                  <a:srgbClr val="000000"/>
                </a:solidFill>
              </a:rPr>
              <a:t> </a:t>
            </a:r>
            <a:endParaRPr sz="2400" dirty="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Simple Light">
  <a:themeElements>
    <a:clrScheme name="Custom 2">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2060"/>
      </a:hlink>
      <a:folHlink>
        <a:srgbClr val="00206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ogo with alt tex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160</TotalTime>
  <Words>2099</Words>
  <Application>Microsoft Office PowerPoint</Application>
  <PresentationFormat>On-screen Show (4:3)</PresentationFormat>
  <Paragraphs>205</Paragraphs>
  <Slides>17</Slides>
  <Notes>17</Notes>
  <HiddenSlides>6</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17</vt:i4>
      </vt:variant>
    </vt:vector>
  </HeadingPairs>
  <TitlesOfParts>
    <vt:vector size="23" baseType="lpstr">
      <vt:lpstr>Tahoma</vt:lpstr>
      <vt:lpstr>Calibri</vt:lpstr>
      <vt:lpstr>Arial</vt:lpstr>
      <vt:lpstr>Simple Light</vt:lpstr>
      <vt:lpstr>Simple Light</vt:lpstr>
      <vt:lpstr>Logo with alt text</vt:lpstr>
      <vt:lpstr>These slides provide an example of an online seminar for pre-service teachers introducing  Theories of Learning  that includes ‘Science of Learning’  (cognitive neuroscience) as one lens among others for understanding learning.</vt:lpstr>
      <vt:lpstr>PowerPoint Presentation</vt:lpstr>
      <vt:lpstr>Intended Learning Outcomes </vt:lpstr>
      <vt:lpstr> What is learning?</vt:lpstr>
      <vt:lpstr>Different perspectives on learning</vt:lpstr>
      <vt:lpstr>How do we understand learning?</vt:lpstr>
      <vt:lpstr>Theories of learning</vt:lpstr>
      <vt:lpstr>Task</vt:lpstr>
      <vt:lpstr>Links to learning theory/theorist videos </vt:lpstr>
      <vt:lpstr>Behaviourism</vt:lpstr>
      <vt:lpstr>Cognitive Constructivism </vt:lpstr>
      <vt:lpstr>Social constructivism  </vt:lpstr>
      <vt:lpstr>Sociocultural constructivism </vt:lpstr>
      <vt:lpstr>Science of Learning</vt:lpstr>
      <vt:lpstr>Reflecting on You as a Learner</vt:lpstr>
      <vt:lpstr>Key Messages</vt:lpstr>
      <vt:lpstr>References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Kendra McMahon</dc:creator>
  <cp:lastModifiedBy>Ryan West</cp:lastModifiedBy>
  <cp:revision>19</cp:revision>
  <dcterms:modified xsi:type="dcterms:W3CDTF">2021-02-01T12:56:19Z</dcterms:modified>
</cp:coreProperties>
</file>