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BF529-3201-402A-8B80-5D6A40E3C4F1}">
  <a:tblStyle styleId="{839BF529-3201-402A-8B80-5D6A40E3C4F1}"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47d66899-762e-4b21-aa4c-09b0846015fa" providerId="ADAL" clId="{54F6CA78-BD12-48BE-B169-29201585C5A3}"/>
    <pc:docChg chg="undo custSel modSld">
      <pc:chgData name="Lorna Lewis" userId="47d66899-762e-4b21-aa4c-09b0846015fa" providerId="ADAL" clId="{54F6CA78-BD12-48BE-B169-29201585C5A3}" dt="2025-01-27T10:00:01.903" v="68" actId="13244"/>
      <pc:docMkLst>
        <pc:docMk/>
      </pc:docMkLst>
      <pc:sldChg chg="modSp mod">
        <pc:chgData name="Lorna Lewis" userId="47d66899-762e-4b21-aa4c-09b0846015fa" providerId="ADAL" clId="{54F6CA78-BD12-48BE-B169-29201585C5A3}" dt="2025-01-24T16:22:49.422" v="0" actId="20577"/>
        <pc:sldMkLst>
          <pc:docMk/>
          <pc:sldMk cId="0" sldId="256"/>
        </pc:sldMkLst>
        <pc:spChg chg="mod">
          <ac:chgData name="Lorna Lewis" userId="47d66899-762e-4b21-aa4c-09b0846015fa" providerId="ADAL" clId="{54F6CA78-BD12-48BE-B169-29201585C5A3}" dt="2025-01-24T16:22:49.422" v="0" actId="20577"/>
          <ac:spMkLst>
            <pc:docMk/>
            <pc:sldMk cId="0" sldId="256"/>
            <ac:spMk id="84" creationId="{00000000-0000-0000-0000-000000000000}"/>
          </ac:spMkLst>
        </pc:spChg>
      </pc:sldChg>
      <pc:sldChg chg="addSp delSp modSp mod">
        <pc:chgData name="Lorna Lewis" userId="47d66899-762e-4b21-aa4c-09b0846015fa" providerId="ADAL" clId="{54F6CA78-BD12-48BE-B169-29201585C5A3}" dt="2025-01-27T10:00:01.903" v="68" actId="13244"/>
        <pc:sldMkLst>
          <pc:docMk/>
          <pc:sldMk cId="0" sldId="259"/>
        </pc:sldMkLst>
        <pc:spChg chg="ord">
          <ac:chgData name="Lorna Lewis" userId="47d66899-762e-4b21-aa4c-09b0846015fa" providerId="ADAL" clId="{54F6CA78-BD12-48BE-B169-29201585C5A3}" dt="2025-01-24T16:29:58.977" v="33" actId="13244"/>
          <ac:spMkLst>
            <pc:docMk/>
            <pc:sldMk cId="0" sldId="259"/>
            <ac:spMk id="117" creationId="{00000000-0000-0000-0000-000000000000}"/>
          </ac:spMkLst>
        </pc:spChg>
        <pc:spChg chg="mod ord">
          <ac:chgData name="Lorna Lewis" userId="47d66899-762e-4b21-aa4c-09b0846015fa" providerId="ADAL" clId="{54F6CA78-BD12-48BE-B169-29201585C5A3}" dt="2025-01-24T16:29:32" v="30" actId="1076"/>
          <ac:spMkLst>
            <pc:docMk/>
            <pc:sldMk cId="0" sldId="259"/>
            <ac:spMk id="118" creationId="{00000000-0000-0000-0000-000000000000}"/>
          </ac:spMkLst>
        </pc:spChg>
        <pc:spChg chg="add del mod">
          <ac:chgData name="Lorna Lewis" userId="47d66899-762e-4b21-aa4c-09b0846015fa" providerId="ADAL" clId="{54F6CA78-BD12-48BE-B169-29201585C5A3}" dt="2025-01-24T16:26:30.396" v="15" actId="207"/>
          <ac:spMkLst>
            <pc:docMk/>
            <pc:sldMk cId="0" sldId="259"/>
            <ac:spMk id="119" creationId="{00000000-0000-0000-0000-000000000000}"/>
          </ac:spMkLst>
        </pc:spChg>
        <pc:spChg chg="mod">
          <ac:chgData name="Lorna Lewis" userId="47d66899-762e-4b21-aa4c-09b0846015fa" providerId="ADAL" clId="{54F6CA78-BD12-48BE-B169-29201585C5A3}" dt="2025-01-24T16:25:53.931" v="8" actId="207"/>
          <ac:spMkLst>
            <pc:docMk/>
            <pc:sldMk cId="0" sldId="259"/>
            <ac:spMk id="120" creationId="{00000000-0000-0000-0000-000000000000}"/>
          </ac:spMkLst>
        </pc:spChg>
        <pc:spChg chg="mod">
          <ac:chgData name="Lorna Lewis" userId="47d66899-762e-4b21-aa4c-09b0846015fa" providerId="ADAL" clId="{54F6CA78-BD12-48BE-B169-29201585C5A3}" dt="2025-01-24T16:25:58.608" v="9" actId="207"/>
          <ac:spMkLst>
            <pc:docMk/>
            <pc:sldMk cId="0" sldId="259"/>
            <ac:spMk id="121" creationId="{00000000-0000-0000-0000-000000000000}"/>
          </ac:spMkLst>
        </pc:spChg>
        <pc:spChg chg="mod ord">
          <ac:chgData name="Lorna Lewis" userId="47d66899-762e-4b21-aa4c-09b0846015fa" providerId="ADAL" clId="{54F6CA78-BD12-48BE-B169-29201585C5A3}" dt="2025-01-27T10:00:01.903" v="68" actId="13244"/>
          <ac:spMkLst>
            <pc:docMk/>
            <pc:sldMk cId="0" sldId="259"/>
            <ac:spMk id="122" creationId="{00000000-0000-0000-0000-000000000000}"/>
          </ac:spMkLst>
        </pc:spChg>
        <pc:picChg chg="mod">
          <ac:chgData name="Lorna Lewis" userId="47d66899-762e-4b21-aa4c-09b0846015fa" providerId="ADAL" clId="{54F6CA78-BD12-48BE-B169-29201585C5A3}" dt="2025-01-24T16:30:07.701" v="34" actId="962"/>
          <ac:picMkLst>
            <pc:docMk/>
            <pc:sldMk cId="0" sldId="259"/>
            <ac:picMk id="124" creationId="{00000000-0000-0000-0000-000000000000}"/>
          </ac:picMkLst>
        </pc:picChg>
      </pc:sldChg>
      <pc:sldChg chg="modSp mod">
        <pc:chgData name="Lorna Lewis" userId="47d66899-762e-4b21-aa4c-09b0846015fa" providerId="ADAL" clId="{54F6CA78-BD12-48BE-B169-29201585C5A3}" dt="2025-01-24T16:27:01.054" v="22" actId="20577"/>
        <pc:sldMkLst>
          <pc:docMk/>
          <pc:sldMk cId="0" sldId="262"/>
        </pc:sldMkLst>
        <pc:spChg chg="mod">
          <ac:chgData name="Lorna Lewis" userId="47d66899-762e-4b21-aa4c-09b0846015fa" providerId="ADAL" clId="{54F6CA78-BD12-48BE-B169-29201585C5A3}" dt="2025-01-24T16:27:01.054" v="22" actId="20577"/>
          <ac:spMkLst>
            <pc:docMk/>
            <pc:sldMk cId="0" sldId="262"/>
            <ac:spMk id="150" creationId="{00000000-0000-0000-0000-000000000000}"/>
          </ac:spMkLst>
        </pc:spChg>
      </pc:sldChg>
      <pc:sldChg chg="modSp mod">
        <pc:chgData name="Lorna Lewis" userId="47d66899-762e-4b21-aa4c-09b0846015fa" providerId="ADAL" clId="{54F6CA78-BD12-48BE-B169-29201585C5A3}" dt="2025-01-24T16:32:01.232" v="36" actId="962"/>
        <pc:sldMkLst>
          <pc:docMk/>
          <pc:sldMk cId="0" sldId="263"/>
        </pc:sldMkLst>
        <pc:picChg chg="mod">
          <ac:chgData name="Lorna Lewis" userId="47d66899-762e-4b21-aa4c-09b0846015fa" providerId="ADAL" clId="{54F6CA78-BD12-48BE-B169-29201585C5A3}" dt="2025-01-24T16:31:59.788" v="35" actId="962"/>
          <ac:picMkLst>
            <pc:docMk/>
            <pc:sldMk cId="0" sldId="263"/>
            <ac:picMk id="166" creationId="{00000000-0000-0000-0000-000000000000}"/>
          </ac:picMkLst>
        </pc:picChg>
        <pc:picChg chg="mod">
          <ac:chgData name="Lorna Lewis" userId="47d66899-762e-4b21-aa4c-09b0846015fa" providerId="ADAL" clId="{54F6CA78-BD12-48BE-B169-29201585C5A3}" dt="2025-01-24T16:32:01.232" v="36" actId="962"/>
          <ac:picMkLst>
            <pc:docMk/>
            <pc:sldMk cId="0" sldId="263"/>
            <ac:picMk id="167" creationId="{00000000-0000-0000-0000-000000000000}"/>
          </ac:picMkLst>
        </pc:picChg>
      </pc:sldChg>
      <pc:sldChg chg="modSp mod">
        <pc:chgData name="Lorna Lewis" userId="47d66899-762e-4b21-aa4c-09b0846015fa" providerId="ADAL" clId="{54F6CA78-BD12-48BE-B169-29201585C5A3}" dt="2025-01-24T16:32:28.126" v="38" actId="13244"/>
        <pc:sldMkLst>
          <pc:docMk/>
          <pc:sldMk cId="0" sldId="266"/>
        </pc:sldMkLst>
        <pc:picChg chg="mod ord">
          <ac:chgData name="Lorna Lewis" userId="47d66899-762e-4b21-aa4c-09b0846015fa" providerId="ADAL" clId="{54F6CA78-BD12-48BE-B169-29201585C5A3}" dt="2025-01-24T16:32:28.126" v="38" actId="13244"/>
          <ac:picMkLst>
            <pc:docMk/>
            <pc:sldMk cId="0" sldId="266"/>
            <ac:picMk id="205" creationId="{00000000-0000-0000-0000-000000000000}"/>
          </ac:picMkLst>
        </pc:picChg>
      </pc:sldChg>
      <pc:sldChg chg="modSp mod">
        <pc:chgData name="Lorna Lewis" userId="47d66899-762e-4b21-aa4c-09b0846015fa" providerId="ADAL" clId="{54F6CA78-BD12-48BE-B169-29201585C5A3}" dt="2025-01-24T16:32:54.485" v="43" actId="13244"/>
        <pc:sldMkLst>
          <pc:docMk/>
          <pc:sldMk cId="0" sldId="267"/>
        </pc:sldMkLst>
        <pc:picChg chg="mod ord">
          <ac:chgData name="Lorna Lewis" userId="47d66899-762e-4b21-aa4c-09b0846015fa" providerId="ADAL" clId="{54F6CA78-BD12-48BE-B169-29201585C5A3}" dt="2025-01-24T16:32:54.485" v="43" actId="13244"/>
          <ac:picMkLst>
            <pc:docMk/>
            <pc:sldMk cId="0" sldId="267"/>
            <ac:picMk id="214" creationId="{00000000-0000-0000-0000-000000000000}"/>
          </ac:picMkLst>
        </pc:picChg>
      </pc:sldChg>
      <pc:sldChg chg="modSp mod">
        <pc:chgData name="Lorna Lewis" userId="47d66899-762e-4b21-aa4c-09b0846015fa" providerId="ADAL" clId="{54F6CA78-BD12-48BE-B169-29201585C5A3}" dt="2025-01-24T16:33:05.268" v="44" actId="13244"/>
        <pc:sldMkLst>
          <pc:docMk/>
          <pc:sldMk cId="0" sldId="268"/>
        </pc:sldMkLst>
        <pc:picChg chg="ord">
          <ac:chgData name="Lorna Lewis" userId="47d66899-762e-4b21-aa4c-09b0846015fa" providerId="ADAL" clId="{54F6CA78-BD12-48BE-B169-29201585C5A3}" dt="2025-01-24T16:33:05.268" v="44" actId="13244"/>
          <ac:picMkLst>
            <pc:docMk/>
            <pc:sldMk cId="0" sldId="268"/>
            <ac:picMk id="223" creationId="{00000000-0000-0000-0000-000000000000}"/>
          </ac:picMkLst>
        </pc:picChg>
      </pc:sldChg>
      <pc:sldChg chg="modSp mod">
        <pc:chgData name="Lorna Lewis" userId="47d66899-762e-4b21-aa4c-09b0846015fa" providerId="ADAL" clId="{54F6CA78-BD12-48BE-B169-29201585C5A3}" dt="2025-01-24T16:33:21.475" v="48" actId="962"/>
        <pc:sldMkLst>
          <pc:docMk/>
          <pc:sldMk cId="0" sldId="269"/>
        </pc:sldMkLst>
        <pc:spChg chg="mod ord">
          <ac:chgData name="Lorna Lewis" userId="47d66899-762e-4b21-aa4c-09b0846015fa" providerId="ADAL" clId="{54F6CA78-BD12-48BE-B169-29201585C5A3}" dt="2025-01-24T16:33:11.901" v="45" actId="13244"/>
          <ac:spMkLst>
            <pc:docMk/>
            <pc:sldMk cId="0" sldId="269"/>
            <ac:spMk id="232" creationId="{00000000-0000-0000-0000-000000000000}"/>
          </ac:spMkLst>
        </pc:spChg>
        <pc:picChg chg="mod">
          <ac:chgData name="Lorna Lewis" userId="47d66899-762e-4b21-aa4c-09b0846015fa" providerId="ADAL" clId="{54F6CA78-BD12-48BE-B169-29201585C5A3}" dt="2025-01-24T16:33:20.073" v="47" actId="962"/>
          <ac:picMkLst>
            <pc:docMk/>
            <pc:sldMk cId="0" sldId="269"/>
            <ac:picMk id="233" creationId="{00000000-0000-0000-0000-000000000000}"/>
          </ac:picMkLst>
        </pc:picChg>
        <pc:picChg chg="mod">
          <ac:chgData name="Lorna Lewis" userId="47d66899-762e-4b21-aa4c-09b0846015fa" providerId="ADAL" clId="{54F6CA78-BD12-48BE-B169-29201585C5A3}" dt="2025-01-24T16:33:21.475" v="48" actId="962"/>
          <ac:picMkLst>
            <pc:docMk/>
            <pc:sldMk cId="0" sldId="269"/>
            <ac:picMk id="234" creationId="{00000000-0000-0000-0000-000000000000}"/>
          </ac:picMkLst>
        </pc:picChg>
      </pc:sldChg>
      <pc:sldChg chg="modSp mod">
        <pc:chgData name="Lorna Lewis" userId="47d66899-762e-4b21-aa4c-09b0846015fa" providerId="ADAL" clId="{54F6CA78-BD12-48BE-B169-29201585C5A3}" dt="2025-01-24T16:34:13.507" v="60" actId="1076"/>
        <pc:sldMkLst>
          <pc:docMk/>
          <pc:sldMk cId="0" sldId="272"/>
        </pc:sldMkLst>
        <pc:spChg chg="mod">
          <ac:chgData name="Lorna Lewis" userId="47d66899-762e-4b21-aa4c-09b0846015fa" providerId="ADAL" clId="{54F6CA78-BD12-48BE-B169-29201585C5A3}" dt="2025-01-24T16:33:34.213" v="49" actId="962"/>
          <ac:spMkLst>
            <pc:docMk/>
            <pc:sldMk cId="0" sldId="272"/>
            <ac:spMk id="258" creationId="{00000000-0000-0000-0000-000000000000}"/>
          </ac:spMkLst>
        </pc:spChg>
        <pc:spChg chg="mod ord">
          <ac:chgData name="Lorna Lewis" userId="47d66899-762e-4b21-aa4c-09b0846015fa" providerId="ADAL" clId="{54F6CA78-BD12-48BE-B169-29201585C5A3}" dt="2025-01-24T16:34:13.507" v="60" actId="1076"/>
          <ac:spMkLst>
            <pc:docMk/>
            <pc:sldMk cId="0" sldId="272"/>
            <ac:spMk id="259" creationId="{00000000-0000-0000-0000-000000000000}"/>
          </ac:spMkLst>
        </pc:spChg>
        <pc:picChg chg="mod">
          <ac:chgData name="Lorna Lewis" userId="47d66899-762e-4b21-aa4c-09b0846015fa" providerId="ADAL" clId="{54F6CA78-BD12-48BE-B169-29201585C5A3}" dt="2025-01-24T16:33:40.808" v="51" actId="962"/>
          <ac:picMkLst>
            <pc:docMk/>
            <pc:sldMk cId="0" sldId="272"/>
            <ac:picMk id="262" creationId="{00000000-0000-0000-0000-000000000000}"/>
          </ac:picMkLst>
        </pc:picChg>
        <pc:picChg chg="mod">
          <ac:chgData name="Lorna Lewis" userId="47d66899-762e-4b21-aa4c-09b0846015fa" providerId="ADAL" clId="{54F6CA78-BD12-48BE-B169-29201585C5A3}" dt="2025-01-24T16:33:49.967" v="55" actId="962"/>
          <ac:picMkLst>
            <pc:docMk/>
            <pc:sldMk cId="0" sldId="272"/>
            <ac:picMk id="263" creationId="{00000000-0000-0000-0000-000000000000}"/>
          </ac:picMkLst>
        </pc:picChg>
        <pc:picChg chg="mod">
          <ac:chgData name="Lorna Lewis" userId="47d66899-762e-4b21-aa4c-09b0846015fa" providerId="ADAL" clId="{54F6CA78-BD12-48BE-B169-29201585C5A3}" dt="2025-01-24T16:34:05.859" v="59" actId="1076"/>
          <ac:picMkLst>
            <pc:docMk/>
            <pc:sldMk cId="0" sldId="272"/>
            <ac:picMk id="264" creationId="{00000000-0000-0000-0000-000000000000}"/>
          </ac:picMkLst>
        </pc:picChg>
      </pc:sldChg>
      <pc:sldChg chg="modSp mod">
        <pc:chgData name="Lorna Lewis" userId="47d66899-762e-4b21-aa4c-09b0846015fa" providerId="ADAL" clId="{54F6CA78-BD12-48BE-B169-29201585C5A3}" dt="2025-01-24T16:34:52.780" v="67" actId="962"/>
        <pc:sldMkLst>
          <pc:docMk/>
          <pc:sldMk cId="0" sldId="273"/>
        </pc:sldMkLst>
        <pc:spChg chg="mod ord">
          <ac:chgData name="Lorna Lewis" userId="47d66899-762e-4b21-aa4c-09b0846015fa" providerId="ADAL" clId="{54F6CA78-BD12-48BE-B169-29201585C5A3}" dt="2025-01-24T16:34:43.613" v="66" actId="1076"/>
          <ac:spMkLst>
            <pc:docMk/>
            <pc:sldMk cId="0" sldId="273"/>
            <ac:spMk id="271" creationId="{00000000-0000-0000-0000-000000000000}"/>
          </ac:spMkLst>
        </pc:spChg>
        <pc:picChg chg="mod">
          <ac:chgData name="Lorna Lewis" userId="47d66899-762e-4b21-aa4c-09b0846015fa" providerId="ADAL" clId="{54F6CA78-BD12-48BE-B169-29201585C5A3}" dt="2025-01-24T16:34:52.780" v="67" actId="962"/>
          <ac:picMkLst>
            <pc:docMk/>
            <pc:sldMk cId="0" sldId="273"/>
            <ac:picMk id="273" creationId="{00000000-0000-0000-0000-000000000000}"/>
          </ac:picMkLst>
        </pc:picChg>
        <pc:picChg chg="mod">
          <ac:chgData name="Lorna Lewis" userId="47d66899-762e-4b21-aa4c-09b0846015fa" providerId="ADAL" clId="{54F6CA78-BD12-48BE-B169-29201585C5A3}" dt="2025-01-24T16:34:36.367" v="64" actId="962"/>
          <ac:picMkLst>
            <pc:docMk/>
            <pc:sldMk cId="0" sldId="273"/>
            <ac:picMk id="274" creationId="{00000000-0000-0000-0000-000000000000}"/>
          </ac:picMkLst>
        </pc:picChg>
        <pc:picChg chg="mod">
          <ac:chgData name="Lorna Lewis" userId="47d66899-762e-4b21-aa4c-09b0846015fa" providerId="ADAL" clId="{54F6CA78-BD12-48BE-B169-29201585C5A3}" dt="2025-01-24T16:34:37.477" v="65" actId="962"/>
          <ac:picMkLst>
            <pc:docMk/>
            <pc:sldMk cId="0" sldId="273"/>
            <ac:picMk id="27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hspa.ac.uk/media/1188b-Education-Strategy-final.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sz="2200">
                <a:latin typeface="Arial"/>
                <a:ea typeface="Arial"/>
                <a:cs typeface="Arial"/>
                <a:sym typeface="Arial"/>
              </a:rPr>
              <a:t>Pre-recorded lecture content accessible to students before the taught session – they can then spend the live session seeking clarification, applying those concepts maybe by doing some enquiry or problem-based learning tasks, develop their higher order thinking skills by applying the learning.</a:t>
            </a:r>
            <a:endParaRPr/>
          </a:p>
        </p:txBody>
      </p:sp>
      <p:sp>
        <p:nvSpPr>
          <p:cNvPr id="191" name="Google Shape;1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These are really easy to use, but perhaps you have some you want to share with BSU?</a:t>
            </a:r>
            <a:endParaRPr/>
          </a:p>
        </p:txBody>
      </p:sp>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1650"/>
              </a:spcAft>
              <a:buSzPts val="1400"/>
              <a:buNone/>
            </a:pPr>
            <a:r>
              <a:rPr lang="en-GB"/>
              <a:t>JISC video with BSU:  https://www.youtube.com/watch?v=T2GgOmgEp60</a:t>
            </a:r>
            <a:endParaRPr/>
          </a:p>
        </p:txBody>
      </p:sp>
      <p:sp>
        <p:nvSpPr>
          <p:cNvPr id="237" name="Google Shape;2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0f906a24e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310f906a24e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Try one of these activities, only one… </a:t>
            </a:r>
            <a:endParaRPr/>
          </a:p>
        </p:txBody>
      </p:sp>
      <p:sp>
        <p:nvSpPr>
          <p:cNvPr id="255" name="Google Shape;2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ctr" rtl="0">
              <a:lnSpc>
                <a:spcPct val="107000"/>
              </a:lnSpc>
              <a:spcBef>
                <a:spcPts val="1200"/>
              </a:spcBef>
              <a:spcAft>
                <a:spcPts val="0"/>
              </a:spcAft>
              <a:buSzPts val="1400"/>
              <a:buNone/>
            </a:pPr>
            <a:r>
              <a:rPr lang="en-GB" sz="1800" b="1" i="1" u="sng">
                <a:solidFill>
                  <a:srgbClr val="2F5496"/>
                </a:solidFill>
                <a:latin typeface="Calibri"/>
                <a:ea typeface="Calibri"/>
                <a:cs typeface="Calibri"/>
                <a:sym typeface="Calibri"/>
              </a:rPr>
              <a:t>Active Learning connects the dots…. Bath Spa University: Education Design Principles</a:t>
            </a:r>
            <a:endParaRPr sz="1800">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These principles provide a summary of our </a:t>
            </a: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Education Strategy 2030 Objectives</a:t>
            </a:r>
            <a:r>
              <a:rPr lang="en-GB" sz="1800">
                <a:latin typeface="Calibri"/>
                <a:ea typeface="Calibri"/>
                <a:cs typeface="Calibri"/>
                <a:sym typeface="Calibri"/>
              </a:rPr>
              <a:t> and outline the nature of our students’ educational experience and gains.</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2000"/>
              </a:spcBef>
              <a:spcAft>
                <a:spcPts val="0"/>
              </a:spcAft>
              <a:buSzPts val="1400"/>
              <a:buNone/>
            </a:pPr>
            <a:r>
              <a:rPr lang="en-GB" sz="1800">
                <a:solidFill>
                  <a:srgbClr val="2F5496"/>
                </a:solidFill>
                <a:latin typeface="Calibri"/>
                <a:ea typeface="Calibri"/>
                <a:cs typeface="Calibri"/>
                <a:sym typeface="Calibri"/>
              </a:rPr>
              <a:t>Summary &amp; Contents</a:t>
            </a:r>
            <a:endParaRPr/>
          </a:p>
          <a:p>
            <a:pPr marL="279400" lvl="0" indent="-228600" algn="l" rtl="0">
              <a:lnSpc>
                <a:spcPct val="107000"/>
              </a:lnSpc>
              <a:spcBef>
                <a:spcPts val="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Connectivity: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1</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Sustainability: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Digital Fluency: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Inclusive teaching:</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Collaborative learning:</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Curiosity-driven Pedagogies:</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139700" lvl="0" indent="-1397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can these Principles be used?</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139700" lvl="0" indent="-1397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What does this mean for curriculum design?</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3</a:t>
            </a:r>
            <a:endParaRPr sz="1800">
              <a:latin typeface="Calibri"/>
              <a:ea typeface="Calibri"/>
              <a:cs typeface="Calibri"/>
              <a:sym typeface="Calibri"/>
            </a:endParaRPr>
          </a:p>
          <a:p>
            <a:pPr marL="457200" lvl="0" indent="-228600" algn="l" rtl="0">
              <a:lnSpc>
                <a:spcPct val="107000"/>
              </a:lnSpc>
              <a:spcBef>
                <a:spcPts val="50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Education Design Principles</a:t>
            </a:r>
            <a:endParaRPr sz="180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A transformative learning journey with BSU enables:</a:t>
            </a:r>
            <a:endParaRPr/>
          </a:p>
          <a:p>
            <a:pPr marL="342900" lvl="0" indent="-342900" algn="l" rtl="0">
              <a:lnSpc>
                <a:spcPct val="107000"/>
              </a:lnSpc>
              <a:spcBef>
                <a:spcPts val="800"/>
              </a:spcBef>
              <a:spcAft>
                <a:spcPts val="0"/>
              </a:spcAft>
              <a:buSzPts val="1400"/>
              <a:buFont typeface="Calibri"/>
              <a:buChar char="•"/>
            </a:pPr>
            <a:r>
              <a:rPr lang="en-GB" sz="1800">
                <a:latin typeface="Calibri"/>
                <a:ea typeface="Calibri"/>
                <a:cs typeface="Calibri"/>
                <a:sym typeface="Calibri"/>
              </a:rPr>
              <a:t>Connectivity;</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Creativity;</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Sustainability and</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Digital Fluency </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Through inclusive, collaborative and curiosity-driven pedagogies.</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Underpinning these principles is a commitment by the University to support staff in the development of their expertise for teaching in higher education.</a:t>
            </a:r>
            <a:endParaRPr/>
          </a:p>
          <a:p>
            <a:pPr marL="457200" lvl="0" indent="-228600" algn="l" rtl="0">
              <a:lnSpc>
                <a:spcPct val="107000"/>
              </a:lnSpc>
              <a:spcBef>
                <a:spcPts val="1000"/>
              </a:spcBef>
              <a:spcAft>
                <a:spcPts val="0"/>
              </a:spcAft>
              <a:buSzPts val="1400"/>
              <a:buNone/>
            </a:pPr>
            <a:r>
              <a:rPr lang="en-GB" sz="1800" b="1" u="sng">
                <a:solidFill>
                  <a:srgbClr val="1F3763"/>
                </a:solidFill>
                <a:latin typeface="Calibri"/>
                <a:ea typeface="Calibri"/>
                <a:cs typeface="Calibri"/>
                <a:sym typeface="Calibri"/>
              </a:rPr>
              <a:t>Connectivity: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connected with their future careers through developing their academic and employability skills, and their confidence; </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challenged at the forefront of their disciplines through the connection of curricula with research, professional practice and knowledge exchange activities.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Creativity: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encouraged to explore, experiment, and reflect, including through cross-disciplinary activities, and through opportunities for active learning and authentic assessment.</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Sustainability: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experience academic programmes that are regionally anchored and address global challenges, including environmental sustainability, through the UN Sustainable Development Goals.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Digital Fluency: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use and experience relevant and appropriate technologies, including through blended learning, and have opportunities to evaluate and develop their digital capabilities.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Inclusive teaching:</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curriculum, learning resources and activities are diverse, inclusive and accessible, enabling a sense of belonging, opportunity and ambition.</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Collaborative learning:</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ways of working are enhanced through supportive learning communities. Staff and students engage in collaborative activities with peers and together through co-creation.</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Curiosity-driven Pedagogies:</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staff take an evidence-informed and scholarly approach to developing their curricula and teaching practices, and are supported in developing their expertise for teaching.</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1000"/>
              </a:spcBef>
              <a:spcAft>
                <a:spcPts val="0"/>
              </a:spcAft>
              <a:buSzPts val="1400"/>
              <a:buNone/>
            </a:pPr>
            <a:r>
              <a:rPr lang="en-GB" sz="1800" b="1" u="sng">
                <a:solidFill>
                  <a:srgbClr val="2F5496"/>
                </a:solidFill>
                <a:latin typeface="Calibri"/>
                <a:ea typeface="Calibri"/>
                <a:cs typeface="Calibri"/>
                <a:sym typeface="Calibri"/>
              </a:rPr>
              <a:t>How can these Principles be used?</a:t>
            </a:r>
            <a:endParaRPr sz="1800" b="1">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These principles can be used as an aide memoire of the Education Strategy for a variety of activities, for example designing and reviewing academic modules and programmes; planning or evaluating for student experience-related projects and initiatives.</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800"/>
              </a:spcBef>
              <a:spcAft>
                <a:spcPts val="0"/>
              </a:spcAft>
              <a:buSzPts val="1400"/>
              <a:buNone/>
            </a:pPr>
            <a:br>
              <a:rPr lang="en-GB" sz="1800">
                <a:latin typeface="Calibri"/>
                <a:ea typeface="Calibri"/>
                <a:cs typeface="Calibri"/>
                <a:sym typeface="Calibri"/>
              </a:rPr>
            </a:b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1000"/>
              </a:spcBef>
              <a:spcAft>
                <a:spcPts val="0"/>
              </a:spcAft>
              <a:buSzPts val="1400"/>
              <a:buNone/>
            </a:pPr>
            <a:r>
              <a:rPr lang="en-GB" sz="1800" b="1" u="sng">
                <a:solidFill>
                  <a:srgbClr val="2F5496"/>
                </a:solidFill>
                <a:latin typeface="Calibri"/>
                <a:ea typeface="Calibri"/>
                <a:cs typeface="Calibri"/>
                <a:sym typeface="Calibri"/>
              </a:rPr>
              <a:t>What does this mean for curriculum design?</a:t>
            </a:r>
            <a:endParaRPr sz="1800" b="1">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We take a thoughtful and evidence-informed approach to curriculum design at modular and programme level. At all stages we consider how the Education Design Principles are enacted:</a:t>
            </a:r>
            <a:endParaRPr/>
          </a:p>
          <a:p>
            <a:pPr marL="342900" lvl="0" indent="-342900" algn="l" rtl="0">
              <a:lnSpc>
                <a:spcPct val="107000"/>
              </a:lnSpc>
              <a:spcBef>
                <a:spcPts val="800"/>
              </a:spcBef>
              <a:spcAft>
                <a:spcPts val="0"/>
              </a:spcAft>
              <a:buSzPts val="1400"/>
              <a:buFont typeface="Arial"/>
              <a:buAutoNum type="arabicPeriod"/>
            </a:pPr>
            <a:r>
              <a:rPr lang="en-GB" sz="1800" b="1">
                <a:latin typeface="Calibri"/>
                <a:ea typeface="Calibri"/>
                <a:cs typeface="Calibri"/>
                <a:sym typeface="Calibri"/>
              </a:rPr>
              <a:t>Big Picture: </a:t>
            </a:r>
            <a:r>
              <a:rPr lang="en-GB" sz="1800">
                <a:latin typeface="Calibri"/>
                <a:ea typeface="Calibri"/>
                <a:cs typeface="Calibri"/>
                <a:sym typeface="Calibri"/>
              </a:rPr>
              <a:t>we step back and consider the overall intention of our module or programme. </a:t>
            </a:r>
            <a:br>
              <a:rPr lang="en-GB" sz="1800">
                <a:latin typeface="Calibri"/>
                <a:ea typeface="Calibri"/>
                <a:cs typeface="Calibri"/>
                <a:sym typeface="Calibri"/>
              </a:rPr>
            </a:br>
            <a:r>
              <a:rPr lang="en-GB" sz="1800">
                <a:latin typeface="Calibri"/>
                <a:ea typeface="Calibri"/>
                <a:cs typeface="Calibri"/>
                <a:sym typeface="Calibri"/>
              </a:rPr>
              <a:t>How will it change our students’ ways of thinking about and viewing the subject and the world? </a:t>
            </a:r>
            <a:br>
              <a:rPr lang="en-GB" sz="1800">
                <a:latin typeface="Calibri"/>
                <a:ea typeface="Calibri"/>
                <a:cs typeface="Calibri"/>
                <a:sym typeface="Calibri"/>
              </a:rPr>
            </a:br>
            <a:r>
              <a:rPr lang="en-GB" sz="1800">
                <a:latin typeface="Calibri"/>
                <a:ea typeface="Calibri"/>
                <a:cs typeface="Calibri"/>
                <a:sym typeface="Calibri"/>
              </a:rPr>
              <a:t>What are the big ideas and concepts they will need to get? For modules, how does this connect with other modules to create a coherent programme picture?</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Aims:</a:t>
            </a:r>
            <a:r>
              <a:rPr lang="en-GB" sz="1800">
                <a:latin typeface="Calibri"/>
                <a:ea typeface="Calibri"/>
                <a:cs typeface="Calibri"/>
                <a:sym typeface="Calibri"/>
              </a:rPr>
              <a:t> having considered the bigger picture this can now be articulated as the educational aims of the module or programme. The aims are statements of the University’s intention for the module or programme, these might include: its purpose, the audience, and where it fits in the context of careers and/or further study. These aims will help students understand broadly what they should expect to gain from participating in the module or programme. Articulating these aims together as a teaching team (and with students through co-creation) helps to ensure a shared vision.</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Learning Outcomes</a:t>
            </a:r>
            <a:r>
              <a:rPr lang="en-GB" sz="1800">
                <a:latin typeface="Calibri"/>
                <a:ea typeface="Calibri"/>
                <a:cs typeface="Calibri"/>
                <a:sym typeface="Calibri"/>
              </a:rPr>
              <a:t>: the educational aims articulate what the module or programme intends to achieve. The intended learning outcomes articulate what the student will be able to do as a result of actively participating.</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Assessment</a:t>
            </a:r>
            <a:r>
              <a:rPr lang="en-GB" sz="1800">
                <a:latin typeface="Calibri"/>
                <a:ea typeface="Calibri"/>
                <a:cs typeface="Calibri"/>
                <a:sym typeface="Calibri"/>
              </a:rPr>
              <a:t>: assessment evaluates the extent to which the student has achieved the learning outcomes. If thoughtfully planned, it can also act as a vehicle </a:t>
            </a:r>
            <a:r>
              <a:rPr lang="en-GB" sz="1800" b="1">
                <a:latin typeface="Calibri"/>
                <a:ea typeface="Calibri"/>
                <a:cs typeface="Calibri"/>
                <a:sym typeface="Calibri"/>
              </a:rPr>
              <a:t>to enable better learning</a:t>
            </a:r>
            <a:r>
              <a:rPr lang="en-GB" sz="1800">
                <a:latin typeface="Calibri"/>
                <a:ea typeface="Calibri"/>
                <a:cs typeface="Calibri"/>
                <a:sym typeface="Calibri"/>
              </a:rPr>
              <a:t>. The type of assessment and learning activity/activities should be clearly aligned to the learning outcomes.</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Learning Activities</a:t>
            </a:r>
            <a:r>
              <a:rPr lang="en-GB" sz="1800">
                <a:latin typeface="Calibri"/>
                <a:ea typeface="Calibri"/>
                <a:cs typeface="Calibri"/>
                <a:sym typeface="Calibri"/>
              </a:rPr>
              <a:t>: learning activities are designed to provide a clear structure for students to enable them to navigate through the module and programme, and to develop the skills, knowledge and ways of thinking and practising required to meet the learning outcomes. This structure can be communicated and supported through the use of Ultra. This structured learning can be complemented by enhanced learning opportunities such as co-curricular support from Academic Skills (Ask), the Library, and Careers &amp; Employability.</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Resources:</a:t>
            </a:r>
            <a:r>
              <a:rPr lang="en-GB" sz="1800">
                <a:latin typeface="Calibri"/>
                <a:ea typeface="Calibri"/>
                <a:cs typeface="Calibri"/>
                <a:sym typeface="Calibri"/>
              </a:rPr>
              <a:t> what resources do we need to ensure an effective learning experience? As well as teaching staff and materials, resources might include those from professional services such as the Library, Academic Skills (ASk), Careers &amp; Employability, Student Wellbeing Services (SWS) etc; LinkedIn learning (and other e-learning tools); and specialist space (e.g. labs or studios), technologies and associated technical support.</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2300"/>
              </a:spcBef>
              <a:spcAft>
                <a:spcPts val="0"/>
              </a:spcAft>
              <a:buSzPts val="1400"/>
              <a:buNone/>
            </a:pPr>
            <a:endParaRPr/>
          </a:p>
        </p:txBody>
      </p:sp>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r>
              <a:rPr lang="en-GB"/>
              <a:t>Definition from BSU website https://www.bathspa.ac.uk/projects/teaching-expertise-guide/creativity/</a:t>
            </a: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r>
              <a:rPr lang="en-GB"/>
              <a:t>https://www.cardiff.ac.uk/__data/assets/pdf_file/0012/1164999/how_to_use_authenticteaching_experiences_in_your_teaching.pdf</a:t>
            </a:r>
            <a:endParaRPr/>
          </a:p>
          <a:p>
            <a:pPr marL="0" lvl="0" indent="0" algn="l" rtl="0">
              <a:lnSpc>
                <a:spcPct val="100000"/>
              </a:lnSpc>
              <a:spcBef>
                <a:spcPts val="1500"/>
              </a:spcBef>
              <a:spcAft>
                <a:spcPts val="0"/>
              </a:spcAft>
              <a:buSzPts val="1400"/>
              <a:buNone/>
            </a:pPr>
            <a:r>
              <a:rPr lang="en-GB"/>
              <a:t>Problem based learning: https://www.cumbria.ac.uk/research/enterprise/tean/teachers-and-educators-storehouse/archive/problem-based-learning/</a:t>
            </a:r>
            <a:endParaRPr/>
          </a:p>
          <a:p>
            <a:pPr marL="0" lvl="0" indent="0" algn="l" rtl="0">
              <a:lnSpc>
                <a:spcPct val="100000"/>
              </a:lnSpc>
              <a:spcBef>
                <a:spcPts val="1500"/>
              </a:spcBef>
              <a:spcAft>
                <a:spcPts val="0"/>
              </a:spcAft>
              <a:buSzPts val="1400"/>
              <a:buNone/>
            </a:pPr>
            <a:r>
              <a:rPr lang="en-GB"/>
              <a:t>Check this introduction to Authentic Learning or Assessment for learning https://sally-brown.net/2023/01/09/working-towards-more-authentic-assessment-a-pragmatic-approach-to-choosing-alternatives-that-are-right-for-you/</a:t>
            </a:r>
            <a:endParaRPr/>
          </a:p>
          <a:p>
            <a:pPr marL="0" lvl="0" indent="0" algn="l" rtl="0">
              <a:lnSpc>
                <a:spcPct val="100000"/>
              </a:lnSpc>
              <a:spcBef>
                <a:spcPts val="1500"/>
              </a:spcBef>
              <a:spcAft>
                <a:spcPts val="0"/>
              </a:spcAft>
              <a:buSzPts val="1400"/>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Blue sky thinking. Everything goes here. Then choose the best options. </a:t>
            </a:r>
            <a:endParaRPr/>
          </a:p>
        </p:txBody>
      </p:sp>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r>
              <a:rPr lang="en-GB"/>
              <a:t>The best assignments are those that can be applied at home or at work. Which ones you think you can use? </a:t>
            </a:r>
            <a:endParaRPr/>
          </a:p>
          <a:p>
            <a:pPr marL="0" lvl="0" indent="0" algn="l" rtl="0">
              <a:lnSpc>
                <a:spcPct val="100000"/>
              </a:lnSpc>
              <a:spcBef>
                <a:spcPts val="1500"/>
              </a:spcBef>
              <a:spcAft>
                <a:spcPts val="0"/>
              </a:spcAft>
              <a:buSzPts val="1400"/>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Educational tools and technologies can be used to promote a more active teaching and learning style.</a:t>
            </a: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a:spLocks noGrp="1"/>
          </p:cNvSpPr>
          <p:nvPr>
            <p:ph type="pic" idx="2"/>
          </p:nvPr>
        </p:nvSpPr>
        <p:spPr>
          <a:xfrm>
            <a:off x="1792288" y="612775"/>
            <a:ext cx="5486400" cy="4114800"/>
          </a:xfrm>
          <a:prstGeom prst="rect">
            <a:avLst/>
          </a:prstGeom>
          <a:noFill/>
          <a:ln>
            <a:noFill/>
          </a:ln>
        </p:spPr>
      </p:sp>
      <p:sp>
        <p:nvSpPr>
          <p:cNvPr id="64" name="Google Shape;64;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txBox="1"/>
          <p:nvPr/>
        </p:nvSpPr>
        <p:spPr>
          <a:xfrm>
            <a:off x="4019550" y="63500"/>
            <a:ext cx="1139825" cy="1828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Restricted - Other</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advance-he.ac.uk/knowledge-hub/flipped-learning-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jpg"/><Relationship Id="rId4" Type="http://schemas.openxmlformats.org/officeDocument/2006/relationships/hyperlink" Target="https://www.youtube.com/watch?v=T2GgOmgEp6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hyperlink" Target="https://www.cumbria.ac.uk/research/enterprise/tean/teachers-and-educators-storehouse/archive/problem-based-learn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reativehecommunity.wordpress.com/" TargetMode="External"/><Relationship Id="rId5" Type="http://schemas.openxmlformats.org/officeDocument/2006/relationships/hyperlink" Target="https://www.tandfonline.com/doi/full/10.1080/0969594X.2011.582838" TargetMode="External"/><Relationship Id="rId4" Type="http://schemas.openxmlformats.org/officeDocument/2006/relationships/hyperlink" Target="https://www.cardiff.ac.uk/__data/assets/pdf_file/0012/1164999/how_to_use_authenticteaching_experiences_in_your_teaching.pdf"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11111"/>
              <a:buFont typeface="Arial"/>
              <a:buNone/>
            </a:pPr>
            <a:r>
              <a:rPr lang="en-GB" b="1" dirty="0">
                <a:latin typeface="Arial"/>
                <a:ea typeface="Arial"/>
                <a:cs typeface="Arial"/>
                <a:sym typeface="Arial"/>
              </a:rPr>
              <a:t>CPD5</a:t>
            </a:r>
            <a:br>
              <a:rPr lang="en-GB" b="1" dirty="0">
                <a:latin typeface="Arial"/>
                <a:ea typeface="Arial"/>
                <a:cs typeface="Arial"/>
                <a:sym typeface="Arial"/>
              </a:rPr>
            </a:br>
            <a:r>
              <a:rPr lang="en-GB" b="1" dirty="0">
                <a:latin typeface="Arial"/>
                <a:ea typeface="Arial"/>
                <a:cs typeface="Arial"/>
                <a:sym typeface="Arial"/>
              </a:rPr>
              <a:t>Active Learning and Digital Tools for Student Engagement</a:t>
            </a:r>
            <a:endParaRPr b="1" dirty="0">
              <a:latin typeface="Arial"/>
              <a:ea typeface="Arial"/>
              <a:cs typeface="Arial"/>
              <a:sym typeface="Arial"/>
            </a:endParaRPr>
          </a:p>
          <a:p>
            <a:pPr marL="0" lvl="0" indent="0" algn="l" rtl="0">
              <a:lnSpc>
                <a:spcPct val="100000"/>
              </a:lnSpc>
              <a:spcBef>
                <a:spcPts val="0"/>
              </a:spcBef>
              <a:spcAft>
                <a:spcPts val="0"/>
              </a:spcAft>
              <a:buClr>
                <a:srgbClr val="22314E"/>
              </a:buClr>
              <a:buSzPct val="111111"/>
              <a:buFont typeface="Arial"/>
              <a:buNone/>
            </a:pPr>
            <a:endParaRPr b="1"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11111"/>
              <a:buFont typeface="Arial"/>
              <a:buNone/>
            </a:pPr>
            <a:endParaRPr b="1" dirty="0">
              <a:solidFill>
                <a:srgbClr val="22314E"/>
              </a:solidFill>
              <a:latin typeface="Arial"/>
              <a:ea typeface="Arial"/>
              <a:cs typeface="Arial"/>
              <a:sym typeface="Arial"/>
            </a:endParaRPr>
          </a:p>
        </p:txBody>
      </p:sp>
      <p:sp>
        <p:nvSpPr>
          <p:cNvPr id="85" name="Google Shape;85;p12"/>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595"/>
              <a:buNone/>
            </a:pPr>
            <a:r>
              <a:rPr lang="en-GB" sz="1800" b="1" dirty="0">
                <a:latin typeface="Arial"/>
                <a:ea typeface="Arial"/>
                <a:cs typeface="Arial"/>
                <a:sym typeface="Arial"/>
              </a:rPr>
              <a:t>Aim: 		To activate some of the key areas of BSU Education Design Principles aiming at enhancing Effective Learning practices</a:t>
            </a:r>
            <a:endParaRPr sz="18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595"/>
              <a:buNone/>
            </a:pPr>
            <a:r>
              <a:rPr lang="en-GB" sz="1800" b="1" dirty="0">
                <a:latin typeface="Arial"/>
                <a:ea typeface="Arial"/>
                <a:cs typeface="Arial"/>
                <a:sym typeface="Arial"/>
              </a:rPr>
              <a:t>Duration: 	1 hour</a:t>
            </a:r>
            <a:endParaRPr sz="18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595"/>
              <a:buNone/>
            </a:pPr>
            <a:r>
              <a:rPr lang="en-GB" sz="1800" b="1" dirty="0">
                <a:latin typeface="Arial"/>
                <a:ea typeface="Arial"/>
                <a:cs typeface="Arial"/>
                <a:sym typeface="Arial"/>
              </a:rPr>
              <a:t>Audience: 	Lecturers, Course Leaders</a:t>
            </a:r>
            <a:endParaRPr sz="1800" b="1" dirty="0">
              <a:latin typeface="Arial"/>
              <a:ea typeface="Arial"/>
              <a:cs typeface="Arial"/>
              <a:sym typeface="Arial"/>
            </a:endParaRPr>
          </a:p>
        </p:txBody>
      </p:sp>
      <p:pic>
        <p:nvPicPr>
          <p:cNvPr id="87" name="Google Shape;87;p12" descr="Badge Tm with solid fill"/>
          <p:cNvPicPr preferRelativeResize="0"/>
          <p:nvPr/>
        </p:nvPicPr>
        <p:blipFill rotWithShape="1">
          <a:blip r:embed="rId4">
            <a:alphaModFix/>
          </a:blip>
          <a:srcRect/>
          <a:stretch/>
        </p:blipFill>
        <p:spPr>
          <a:xfrm>
            <a:off x="3657600" y="5643925"/>
            <a:ext cx="914400" cy="914400"/>
          </a:xfrm>
          <a:prstGeom prst="rect">
            <a:avLst/>
          </a:prstGeom>
          <a:noFill/>
          <a:ln>
            <a:noFill/>
          </a:ln>
        </p:spPr>
      </p:pic>
      <p:sp>
        <p:nvSpPr>
          <p:cNvPr id="88" name="Google Shape;88;p12"/>
          <p:cNvSpPr txBox="1"/>
          <p:nvPr/>
        </p:nvSpPr>
        <p:spPr>
          <a:xfrm>
            <a:off x="3594952" y="6527866"/>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89" name="Google Shape;89;p12" descr="BSU + Transform-ED + Part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pic>
        <p:nvPicPr>
          <p:cNvPr id="90" name="Google Shape;90;p12"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457199" y="274638"/>
            <a:ext cx="8933861" cy="122895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GB" b="1" dirty="0">
                <a:solidFill>
                  <a:schemeClr val="dk1"/>
                </a:solidFill>
                <a:latin typeface="Arial"/>
                <a:ea typeface="Arial"/>
                <a:cs typeface="Arial"/>
                <a:sym typeface="Arial"/>
              </a:rPr>
              <a:t>Flipped learning</a:t>
            </a:r>
            <a:endParaRPr b="1" dirty="0">
              <a:latin typeface="Arial"/>
              <a:ea typeface="Arial"/>
              <a:cs typeface="Arial"/>
              <a:sym typeface="Arial"/>
            </a:endParaRPr>
          </a:p>
        </p:txBody>
      </p:sp>
      <p:pic>
        <p:nvPicPr>
          <p:cNvPr id="194" name="Google Shape;194;p21">
            <a:extLst>
              <a:ext uri="{C183D7F6-B498-43B3-948B-1728B52AA6E4}">
                <adec:decorative xmlns:adec="http://schemas.microsoft.com/office/drawing/2017/decorative" val="1"/>
              </a:ext>
            </a:extLst>
          </p:cNvPr>
          <p:cNvPicPr preferRelativeResize="0"/>
          <p:nvPr/>
        </p:nvPicPr>
        <p:blipFill rotWithShape="1">
          <a:blip r:embed="rId3">
            <a:alphaModFix/>
          </a:blip>
          <a:srcRect r="27461"/>
          <a:stretch/>
        </p:blipFill>
        <p:spPr>
          <a:xfrm>
            <a:off x="1216317" y="168336"/>
            <a:ext cx="1257941" cy="1114551"/>
          </a:xfrm>
          <a:prstGeom prst="rect">
            <a:avLst/>
          </a:prstGeom>
          <a:noFill/>
          <a:ln>
            <a:noFill/>
          </a:ln>
        </p:spPr>
      </p:pic>
      <p:sp>
        <p:nvSpPr>
          <p:cNvPr id="195" name="Google Shape;195;p21"/>
          <p:cNvSpPr txBox="1"/>
          <p:nvPr/>
        </p:nvSpPr>
        <p:spPr>
          <a:xfrm>
            <a:off x="689548" y="1695231"/>
            <a:ext cx="76254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dk1"/>
                </a:solidFill>
                <a:latin typeface="Arial"/>
                <a:ea typeface="Arial"/>
                <a:cs typeface="Arial"/>
                <a:sym typeface="Arial"/>
              </a:rPr>
              <a:t>Tools:</a:t>
            </a:r>
            <a:endParaRPr sz="2200"/>
          </a:p>
          <a:p>
            <a:pPr marL="214313" marR="0" lvl="0" indent="-239713"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Arial"/>
                <a:ea typeface="Arial"/>
                <a:cs typeface="Arial"/>
                <a:sym typeface="Arial"/>
              </a:rPr>
              <a:t>recorded video/audio uploaded to VLE or youtube</a:t>
            </a:r>
            <a:endParaRPr sz="2200" b="0" i="0" u="none" strike="noStrike" cap="none">
              <a:solidFill>
                <a:schemeClr val="dk1"/>
              </a:solidFill>
              <a:latin typeface="Arial"/>
              <a:ea typeface="Arial"/>
              <a:cs typeface="Arial"/>
              <a:sym typeface="Arial"/>
            </a:endParaRPr>
          </a:p>
          <a:p>
            <a:pPr marL="214313" marR="0" lvl="0" indent="-239713"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Arial"/>
                <a:ea typeface="Arial"/>
                <a:cs typeface="Arial"/>
                <a:sym typeface="Arial"/>
              </a:rPr>
              <a:t>powerpoint voiceover presentation using pp recording functionality</a:t>
            </a:r>
            <a:endParaRPr sz="2200"/>
          </a:p>
          <a:p>
            <a:pPr marL="214313" marR="0" lvl="0" indent="-239713"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Arial"/>
                <a:ea typeface="Arial"/>
                <a:cs typeface="Arial"/>
                <a:sym typeface="Arial"/>
              </a:rPr>
              <a:t>smartphone recorder app</a:t>
            </a:r>
            <a:endParaRPr sz="2200"/>
          </a:p>
          <a:p>
            <a:pPr marL="214313" marR="0" lvl="0" indent="-239713"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Arial"/>
                <a:ea typeface="Arial"/>
                <a:cs typeface="Arial"/>
                <a:sym typeface="Arial"/>
              </a:rPr>
              <a:t>collated pre-made video content</a:t>
            </a:r>
            <a:endParaRPr sz="2200"/>
          </a:p>
          <a:p>
            <a:pPr marL="214313" marR="0" lvl="0" indent="-239713"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Arial"/>
                <a:ea typeface="Arial"/>
                <a:cs typeface="Arial"/>
                <a:sym typeface="Arial"/>
              </a:rPr>
              <a:t>other online resources ie. articles, sites</a:t>
            </a:r>
            <a:endParaRPr sz="2200"/>
          </a:p>
          <a:p>
            <a:pPr marL="0" marR="0" lvl="0" indent="0" algn="l" rtl="0">
              <a:lnSpc>
                <a:spcPct val="100000"/>
              </a:lnSpc>
              <a:spcBef>
                <a:spcPts val="0"/>
              </a:spcBef>
              <a:spcAft>
                <a:spcPts val="0"/>
              </a:spcAft>
              <a:buNone/>
            </a:pPr>
            <a:endParaRPr sz="2200" b="0" i="0" u="none" strike="noStrike" cap="none">
              <a:solidFill>
                <a:schemeClr val="dk1"/>
              </a:solidFill>
              <a:latin typeface="Arial"/>
              <a:ea typeface="Arial"/>
              <a:cs typeface="Arial"/>
              <a:sym typeface="Arial"/>
            </a:endParaRPr>
          </a:p>
        </p:txBody>
      </p:sp>
      <p:sp>
        <p:nvSpPr>
          <p:cNvPr id="196" name="Google Shape;196;p21"/>
          <p:cNvSpPr txBox="1"/>
          <p:nvPr/>
        </p:nvSpPr>
        <p:spPr>
          <a:xfrm>
            <a:off x="829193" y="4408678"/>
            <a:ext cx="6759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0" i="0" u="none" strike="noStrike" cap="none">
                <a:solidFill>
                  <a:schemeClr val="dk1"/>
                </a:solidFill>
                <a:latin typeface="Arial"/>
                <a:ea typeface="Arial"/>
                <a:cs typeface="Arial"/>
                <a:sym typeface="Arial"/>
              </a:rPr>
              <a:t>Further reading:</a:t>
            </a:r>
            <a:endParaRPr sz="2200"/>
          </a:p>
          <a:p>
            <a:pPr marL="0" marR="0" lvl="0" indent="0" algn="l" rtl="0">
              <a:lnSpc>
                <a:spcPct val="100000"/>
              </a:lnSpc>
              <a:spcBef>
                <a:spcPts val="0"/>
              </a:spcBef>
              <a:spcAft>
                <a:spcPts val="0"/>
              </a:spcAft>
              <a:buNone/>
            </a:pPr>
            <a:r>
              <a:rPr lang="en-GB" sz="22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https://advance-he.ac.uk/knowledge-hub/flipped-learning-0</a:t>
            </a:r>
            <a:endParaRPr sz="2200" b="0" i="0" u="none" strike="noStrike" cap="none">
              <a:solidFill>
                <a:schemeClr val="dk1"/>
              </a:solidFill>
              <a:latin typeface="Arial"/>
              <a:ea typeface="Arial"/>
              <a:cs typeface="Arial"/>
              <a:sym typeface="Arial"/>
            </a:endParaRPr>
          </a:p>
        </p:txBody>
      </p:sp>
      <p:pic>
        <p:nvPicPr>
          <p:cNvPr id="197" name="Google Shape;197;p2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GB" b="1" dirty="0">
                <a:solidFill>
                  <a:schemeClr val="dk1"/>
                </a:solidFill>
                <a:latin typeface="Arial"/>
                <a:ea typeface="Arial"/>
                <a:cs typeface="Arial"/>
                <a:sym typeface="Arial"/>
              </a:rPr>
              <a:t>Polling</a:t>
            </a:r>
            <a:endParaRPr b="1" dirty="0"/>
          </a:p>
        </p:txBody>
      </p:sp>
      <p:pic>
        <p:nvPicPr>
          <p:cNvPr id="205" name="Google Shape;205;p22" descr="A group of people in a row"/>
          <p:cNvPicPr preferRelativeResize="0"/>
          <p:nvPr/>
        </p:nvPicPr>
        <p:blipFill rotWithShape="1">
          <a:blip r:embed="rId3">
            <a:alphaModFix/>
          </a:blip>
          <a:srcRect r="21868"/>
          <a:stretch/>
        </p:blipFill>
        <p:spPr>
          <a:xfrm>
            <a:off x="794821" y="233049"/>
            <a:ext cx="1107525" cy="1226179"/>
          </a:xfrm>
          <a:prstGeom prst="rect">
            <a:avLst/>
          </a:prstGeom>
          <a:noFill/>
          <a:ln>
            <a:noFill/>
          </a:ln>
        </p:spPr>
      </p:pic>
      <p:sp>
        <p:nvSpPr>
          <p:cNvPr id="203" name="Google Shape;203;p22"/>
          <p:cNvSpPr txBox="1"/>
          <p:nvPr/>
        </p:nvSpPr>
        <p:spPr>
          <a:xfrm>
            <a:off x="974349" y="1755500"/>
            <a:ext cx="7861800" cy="20010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Good for ice-breaker activities, well-being check-ins</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A way to evaluate understanding of taught concepts (using MCQs)</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Helps promote engagement</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Can be more inclusive (gives a voice to those less confident in speaking up or with use of language)</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Ask for feedback at end of session</a:t>
            </a:r>
            <a:endParaRPr/>
          </a:p>
          <a:p>
            <a:pPr marL="214313" marR="0" lvl="0" indent="-112713"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04" name="Google Shape;204;p22"/>
          <p:cNvSpPr txBox="1"/>
          <p:nvPr/>
        </p:nvSpPr>
        <p:spPr>
          <a:xfrm>
            <a:off x="974349" y="3630747"/>
            <a:ext cx="78618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Tools:</a:t>
            </a:r>
            <a:endParaRPr/>
          </a:p>
          <a:p>
            <a:pPr marL="0" marR="0" lvl="0"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Many cloud-based polling apps available, all have free offerings but will have limitations to usage if not paid for:</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Mentimeter | Vevox | Slido |PollEverywhere | WooClap | Socrative | Kahoot</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pic>
        <p:nvPicPr>
          <p:cNvPr id="206" name="Google Shape;206;p2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457200" y="274637"/>
            <a:ext cx="8342027" cy="140682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GB" b="1" dirty="0">
                <a:solidFill>
                  <a:schemeClr val="dk1"/>
                </a:solidFill>
                <a:latin typeface="Arial"/>
                <a:ea typeface="Arial"/>
                <a:cs typeface="Arial"/>
                <a:sym typeface="Arial"/>
              </a:rPr>
              <a:t>Collaboration</a:t>
            </a:r>
            <a:endParaRPr b="1" dirty="0"/>
          </a:p>
        </p:txBody>
      </p:sp>
      <p:pic>
        <p:nvPicPr>
          <p:cNvPr id="214" name="Google Shape;214;p23" descr="A logo with hands in a circle">
            <a:extLst>
              <a:ext uri="{C183D7F6-B498-43B3-948B-1728B52AA6E4}">
                <adec:decorative xmlns:adec="http://schemas.microsoft.com/office/drawing/2017/decorative" val="0"/>
              </a:ext>
            </a:extLst>
          </p:cNvPr>
          <p:cNvPicPr preferRelativeResize="0"/>
          <p:nvPr/>
        </p:nvPicPr>
        <p:blipFill rotWithShape="1">
          <a:blip r:embed="rId3">
            <a:alphaModFix/>
          </a:blip>
          <a:srcRect l="8322" r="8774" b="1451"/>
          <a:stretch/>
        </p:blipFill>
        <p:spPr>
          <a:xfrm>
            <a:off x="571286" y="356808"/>
            <a:ext cx="1410728" cy="1242486"/>
          </a:xfrm>
          <a:prstGeom prst="rect">
            <a:avLst/>
          </a:prstGeom>
          <a:noFill/>
          <a:ln>
            <a:noFill/>
          </a:ln>
        </p:spPr>
      </p:pic>
      <p:sp>
        <p:nvSpPr>
          <p:cNvPr id="212" name="Google Shape;212;p23"/>
          <p:cNvSpPr txBox="1"/>
          <p:nvPr/>
        </p:nvSpPr>
        <p:spPr>
          <a:xfrm>
            <a:off x="1049311" y="1796770"/>
            <a:ext cx="6900000" cy="17547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Brainstorm activities with the cohort co-creating a wordcloud or post-it wall</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Pose a question and collect ideas</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Use a shared padlet or whiteboard for small group activities to present team ideas, online resources, solutions</a:t>
            </a:r>
            <a:endParaRPr/>
          </a:p>
          <a:p>
            <a:pPr marL="214313" marR="0" lvl="0" indent="-100013"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txBox="1"/>
          <p:nvPr/>
        </p:nvSpPr>
        <p:spPr>
          <a:xfrm>
            <a:off x="909902" y="3236040"/>
            <a:ext cx="75507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Tools:</a:t>
            </a:r>
            <a:endParaRPr/>
          </a:p>
          <a:p>
            <a:pPr marL="0" marR="0" lvl="0"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Some free apps available, will have limitations to usage if not paid for:</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Padlet (post-it wall)</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Miro (whiteboard)</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LucidSpark (whiteboard)</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Mural (whiteboard)</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MS Whiteboard (all participants need MS account)</a:t>
            </a:r>
            <a:endParaRPr/>
          </a:p>
          <a:p>
            <a:pPr marL="214313" marR="0" lvl="0" indent="-100013"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5" name="Google Shape;215;p23"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GB" b="1" dirty="0">
                <a:solidFill>
                  <a:schemeClr val="dk1"/>
                </a:solidFill>
                <a:latin typeface="Arial"/>
                <a:ea typeface="Arial"/>
                <a:cs typeface="Arial"/>
                <a:sym typeface="Arial"/>
              </a:rPr>
              <a:t>Sharing</a:t>
            </a:r>
            <a:endParaRPr b="1" dirty="0"/>
          </a:p>
        </p:txBody>
      </p:sp>
      <p:pic>
        <p:nvPicPr>
          <p:cNvPr id="223" name="Google Shape;223;p24" descr="An image suggesting a group of people networking &#10;&#10;"/>
          <p:cNvPicPr preferRelativeResize="0"/>
          <p:nvPr/>
        </p:nvPicPr>
        <p:blipFill rotWithShape="1">
          <a:blip r:embed="rId3">
            <a:alphaModFix/>
          </a:blip>
          <a:srcRect r="8617"/>
          <a:stretch/>
        </p:blipFill>
        <p:spPr>
          <a:xfrm>
            <a:off x="688377" y="427048"/>
            <a:ext cx="1490494" cy="990590"/>
          </a:xfrm>
          <a:prstGeom prst="rect">
            <a:avLst/>
          </a:prstGeom>
          <a:noFill/>
          <a:ln>
            <a:noFill/>
          </a:ln>
        </p:spPr>
      </p:pic>
      <p:sp>
        <p:nvSpPr>
          <p:cNvPr id="221" name="Google Shape;221;p24"/>
          <p:cNvSpPr txBox="1"/>
          <p:nvPr/>
        </p:nvSpPr>
        <p:spPr>
          <a:xfrm>
            <a:off x="763327" y="1571918"/>
            <a:ext cx="7721100" cy="12006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Digital tools to allow sharing with the cohort either individually or in groups ie. feedbacking to the room, flipcharting</a:t>
            </a:r>
            <a:endParaRPr sz="1800" b="0" i="0" u="none" strike="noStrike" cap="none">
              <a:solidFill>
                <a:schemeClr val="dk1"/>
              </a:solidFill>
              <a:latin typeface="Arial"/>
              <a:ea typeface="Arial"/>
              <a:cs typeface="Arial"/>
              <a:sym typeface="Arial"/>
            </a:endParaRPr>
          </a:p>
          <a:p>
            <a:pPr marL="214313" marR="0" lvl="0" indent="-100013"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chemeClr val="dk1"/>
                </a:solidFill>
                <a:latin typeface="Arial"/>
                <a:ea typeface="Arial"/>
                <a:cs typeface="Arial"/>
                <a:sym typeface="Arial"/>
              </a:rPr>
              <a:t>Q and As</a:t>
            </a:r>
            <a:endParaRPr/>
          </a:p>
        </p:txBody>
      </p:sp>
      <p:sp>
        <p:nvSpPr>
          <p:cNvPr id="222" name="Google Shape;222;p24"/>
          <p:cNvSpPr txBox="1"/>
          <p:nvPr/>
        </p:nvSpPr>
        <p:spPr>
          <a:xfrm>
            <a:off x="869430" y="2774116"/>
            <a:ext cx="7614900" cy="30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chemeClr val="dk1"/>
                </a:solidFill>
                <a:latin typeface="Arial"/>
                <a:ea typeface="Arial"/>
                <a:cs typeface="Arial"/>
                <a:sym typeface="Arial"/>
              </a:rPr>
              <a:t>Tools:</a:t>
            </a:r>
            <a:endParaRPr dirty="0"/>
          </a:p>
          <a:p>
            <a:pPr marL="0" marR="0" lvl="0" indent="0" algn="l" rtl="0">
              <a:lnSpc>
                <a:spcPct val="100000"/>
              </a:lnSpc>
              <a:spcBef>
                <a:spcPts val="0"/>
              </a:spcBef>
              <a:spcAft>
                <a:spcPts val="0"/>
              </a:spcAft>
              <a:buNone/>
            </a:pPr>
            <a:r>
              <a:rPr lang="en-GB" sz="1800" b="0" i="0" u="none" strike="noStrike" cap="none" dirty="0">
                <a:solidFill>
                  <a:schemeClr val="dk1"/>
                </a:solidFill>
                <a:latin typeface="Arial"/>
                <a:ea typeface="Arial"/>
                <a:cs typeface="Arial"/>
                <a:sym typeface="Arial"/>
              </a:rPr>
              <a:t>Some free apps available, will have limitations to usage if not paid for:</a:t>
            </a:r>
            <a:endParaRPr dirty="0"/>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a:solidFill>
                  <a:schemeClr val="dk1"/>
                </a:solidFill>
                <a:latin typeface="Arial"/>
                <a:ea typeface="Arial"/>
                <a:cs typeface="Arial"/>
                <a:sym typeface="Arial"/>
              </a:rPr>
              <a:t>Padlet (</a:t>
            </a:r>
            <a:r>
              <a:rPr lang="en-GB" sz="1800" b="0" i="0" u="none" strike="noStrike" cap="none" dirty="0" err="1">
                <a:solidFill>
                  <a:schemeClr val="dk1"/>
                </a:solidFill>
                <a:latin typeface="Arial"/>
                <a:ea typeface="Arial"/>
                <a:cs typeface="Arial"/>
                <a:sym typeface="Arial"/>
              </a:rPr>
              <a:t>post-it</a:t>
            </a:r>
            <a:r>
              <a:rPr lang="en-GB" sz="1800" b="0" i="0" u="none" strike="noStrike" cap="none" dirty="0">
                <a:solidFill>
                  <a:schemeClr val="dk1"/>
                </a:solidFill>
                <a:latin typeface="Arial"/>
                <a:ea typeface="Arial"/>
                <a:cs typeface="Arial"/>
                <a:sym typeface="Arial"/>
              </a:rPr>
              <a:t> wall)</a:t>
            </a:r>
            <a:endParaRPr dirty="0"/>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a:solidFill>
                  <a:schemeClr val="dk1"/>
                </a:solidFill>
                <a:latin typeface="Arial"/>
                <a:ea typeface="Arial"/>
                <a:cs typeface="Arial"/>
                <a:sym typeface="Arial"/>
              </a:rPr>
              <a:t>Miro (whiteboard)</a:t>
            </a:r>
            <a:endParaRPr dirty="0"/>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err="1">
                <a:solidFill>
                  <a:schemeClr val="dk1"/>
                </a:solidFill>
                <a:latin typeface="Arial"/>
                <a:ea typeface="Arial"/>
                <a:cs typeface="Arial"/>
                <a:sym typeface="Arial"/>
              </a:rPr>
              <a:t>LucidSpark</a:t>
            </a:r>
            <a:r>
              <a:rPr lang="en-GB" sz="1800" b="0" i="0" u="none" strike="noStrike" cap="none" dirty="0">
                <a:solidFill>
                  <a:schemeClr val="dk1"/>
                </a:solidFill>
                <a:latin typeface="Arial"/>
                <a:ea typeface="Arial"/>
                <a:cs typeface="Arial"/>
                <a:sym typeface="Arial"/>
              </a:rPr>
              <a:t> (whiteboard)</a:t>
            </a:r>
            <a:endParaRPr dirty="0"/>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a:solidFill>
                  <a:schemeClr val="dk1"/>
                </a:solidFill>
                <a:latin typeface="Arial"/>
                <a:ea typeface="Arial"/>
                <a:cs typeface="Arial"/>
                <a:sym typeface="Arial"/>
              </a:rPr>
              <a:t>Mural (whiteboard)</a:t>
            </a:r>
            <a:endParaRPr dirty="0"/>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a:solidFill>
                  <a:schemeClr val="dk1"/>
                </a:solidFill>
                <a:latin typeface="Arial"/>
                <a:ea typeface="Arial"/>
                <a:cs typeface="Arial"/>
                <a:sym typeface="Arial"/>
              </a:rPr>
              <a:t>MS Whiteboard (all participants need MS account)</a:t>
            </a:r>
            <a:endParaRPr dirty="0"/>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dirty="0">
                <a:solidFill>
                  <a:schemeClr val="dk1"/>
                </a:solidFill>
                <a:latin typeface="Arial"/>
                <a:ea typeface="Arial"/>
                <a:cs typeface="Arial"/>
                <a:sym typeface="Arial"/>
              </a:rPr>
              <a:t>Shared word/</a:t>
            </a:r>
            <a:r>
              <a:rPr lang="en-GB" sz="1800" b="0" i="0" u="none" strike="noStrike" cap="none" dirty="0" err="1">
                <a:solidFill>
                  <a:schemeClr val="dk1"/>
                </a:solidFill>
                <a:latin typeface="Arial"/>
                <a:ea typeface="Arial"/>
                <a:cs typeface="Arial"/>
                <a:sym typeface="Arial"/>
              </a:rPr>
              <a:t>powerpoint</a:t>
            </a:r>
            <a:r>
              <a:rPr lang="en-GB" sz="1800" b="0" i="0" u="none" strike="noStrike" cap="none" dirty="0">
                <a:solidFill>
                  <a:schemeClr val="dk1"/>
                </a:solidFill>
                <a:latin typeface="Arial"/>
                <a:ea typeface="Arial"/>
                <a:cs typeface="Arial"/>
                <a:sym typeface="Arial"/>
              </a:rPr>
              <a:t> docs (if there is an institutional Microsoft 365 environment)</a:t>
            </a:r>
            <a:endParaRPr dirty="0"/>
          </a:p>
          <a:p>
            <a:pPr marL="214313" marR="0" lvl="0" indent="-147638"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Arial"/>
              <a:ea typeface="Arial"/>
              <a:cs typeface="Arial"/>
              <a:sym typeface="Arial"/>
            </a:endParaRPr>
          </a:p>
        </p:txBody>
      </p:sp>
      <p:pic>
        <p:nvPicPr>
          <p:cNvPr id="224" name="Google Shape;224;p24"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32" name="Google Shape;232;p25"/>
          <p:cNvSpPr txBox="1">
            <a:spLocks noGrp="1"/>
          </p:cNvSpPr>
          <p:nvPr>
            <p:ph type="title"/>
          </p:nvPr>
        </p:nvSpPr>
        <p:spPr>
          <a:xfrm>
            <a:off x="310105" y="116010"/>
            <a:ext cx="59280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dirty="0">
                <a:latin typeface="Arial"/>
                <a:ea typeface="Arial"/>
                <a:cs typeface="Arial"/>
                <a:sym typeface="Arial"/>
              </a:rPr>
              <a:t>Make it yours (2)</a:t>
            </a:r>
            <a:endParaRPr b="1" dirty="0"/>
          </a:p>
        </p:txBody>
      </p:sp>
      <p:graphicFrame>
        <p:nvGraphicFramePr>
          <p:cNvPr id="230" name="Google Shape;230;p25"/>
          <p:cNvGraphicFramePr/>
          <p:nvPr/>
        </p:nvGraphicFramePr>
        <p:xfrm>
          <a:off x="310105" y="1303013"/>
          <a:ext cx="8509725" cy="4077700"/>
        </p:xfrm>
        <a:graphic>
          <a:graphicData uri="http://schemas.openxmlformats.org/drawingml/2006/table">
            <a:tbl>
              <a:tblPr firstRow="1" bandRow="1">
                <a:noFill/>
                <a:tableStyleId>{839BF529-3201-402A-8B80-5D6A40E3C4F1}</a:tableStyleId>
              </a:tblPr>
              <a:tblGrid>
                <a:gridCol w="2128275">
                  <a:extLst>
                    <a:ext uri="{9D8B030D-6E8A-4147-A177-3AD203B41FA5}">
                      <a16:colId xmlns:a16="http://schemas.microsoft.com/office/drawing/2014/main" val="20000"/>
                    </a:ext>
                  </a:extLst>
                </a:gridCol>
                <a:gridCol w="6381450">
                  <a:extLst>
                    <a:ext uri="{9D8B030D-6E8A-4147-A177-3AD203B41FA5}">
                      <a16:colId xmlns:a16="http://schemas.microsoft.com/office/drawing/2014/main" val="20001"/>
                    </a:ext>
                  </a:extLst>
                </a:gridCol>
              </a:tblGrid>
              <a:tr h="913075">
                <a:tc>
                  <a:txBody>
                    <a:bodyPr/>
                    <a:lstStyle/>
                    <a:p>
                      <a:pPr marL="0" marR="0" lvl="0" indent="0" algn="l" rtl="0">
                        <a:lnSpc>
                          <a:spcPct val="100000"/>
                        </a:lnSpc>
                        <a:spcBef>
                          <a:spcPts val="0"/>
                        </a:spcBef>
                        <a:spcAft>
                          <a:spcPts val="0"/>
                        </a:spcAft>
                        <a:buNone/>
                      </a:pPr>
                      <a:r>
                        <a:rPr lang="en-GB" sz="2000" u="none" strike="noStrike" cap="none"/>
                        <a:t>Tool</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Are you doing it already, how? Is this possible to do it?</a:t>
                      </a:r>
                      <a:endParaRPr/>
                    </a:p>
                  </a:txBody>
                  <a:tcPr marL="91450" marR="91450" marT="45725" marB="45725"/>
                </a:tc>
                <a:extLst>
                  <a:ext uri="{0D108BD9-81ED-4DB2-BD59-A6C34878D82A}">
                    <a16:rowId xmlns:a16="http://schemas.microsoft.com/office/drawing/2014/main" val="10000"/>
                  </a:ext>
                </a:extLst>
              </a:tr>
              <a:tr h="828400">
                <a:tc>
                  <a:txBody>
                    <a:bodyPr/>
                    <a:lstStyle/>
                    <a:p>
                      <a:pPr marL="0" marR="0" lvl="0" indent="0" algn="l" rtl="0">
                        <a:lnSpc>
                          <a:spcPct val="100000"/>
                        </a:lnSpc>
                        <a:spcBef>
                          <a:spcPts val="0"/>
                        </a:spcBef>
                        <a:spcAft>
                          <a:spcPts val="0"/>
                        </a:spcAft>
                        <a:buNone/>
                      </a:pPr>
                      <a:r>
                        <a:rPr lang="en-GB" sz="2000" u="none" strike="noStrike" cap="none"/>
                        <a:t>Active Learning</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Are the examples in the BSU materials relevant for your students and can you activate engagement</a:t>
                      </a:r>
                      <a:r>
                        <a:rPr lang="en-GB" sz="2000"/>
                        <a:t>?</a:t>
                      </a:r>
                      <a:endParaRPr/>
                    </a:p>
                  </a:txBody>
                  <a:tcPr marL="91450" marR="91450" marT="45725" marB="45725"/>
                </a:tc>
                <a:extLst>
                  <a:ext uri="{0D108BD9-81ED-4DB2-BD59-A6C34878D82A}">
                    <a16:rowId xmlns:a16="http://schemas.microsoft.com/office/drawing/2014/main" val="10001"/>
                  </a:ext>
                </a:extLst>
              </a:tr>
              <a:tr h="778225">
                <a:tc>
                  <a:txBody>
                    <a:bodyPr/>
                    <a:lstStyle/>
                    <a:p>
                      <a:pPr marL="0" marR="0" lvl="0" indent="0" algn="l" rtl="0">
                        <a:lnSpc>
                          <a:spcPct val="100000"/>
                        </a:lnSpc>
                        <a:spcBef>
                          <a:spcPts val="0"/>
                        </a:spcBef>
                        <a:spcAft>
                          <a:spcPts val="0"/>
                        </a:spcAft>
                        <a:buNone/>
                      </a:pPr>
                      <a:r>
                        <a:rPr lang="en-GB" sz="2000" u="none" strike="noStrike" cap="none"/>
                        <a:t>Authentic Assessment</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Are your assessments related with your students experience, how to make it relevant for them</a:t>
                      </a:r>
                      <a:r>
                        <a:rPr lang="en-GB" sz="2000"/>
                        <a:t>?</a:t>
                      </a:r>
                      <a:endParaRPr/>
                    </a:p>
                  </a:txBody>
                  <a:tcPr marL="91450" marR="91450" marT="45725" marB="45725"/>
                </a:tc>
                <a:extLst>
                  <a:ext uri="{0D108BD9-81ED-4DB2-BD59-A6C34878D82A}">
                    <a16:rowId xmlns:a16="http://schemas.microsoft.com/office/drawing/2014/main" val="10002"/>
                  </a:ext>
                </a:extLst>
              </a:tr>
              <a:tr h="779775">
                <a:tc>
                  <a:txBody>
                    <a:bodyPr/>
                    <a:lstStyle/>
                    <a:p>
                      <a:pPr marL="0" marR="0" lvl="0" indent="0" algn="l" rtl="0">
                        <a:lnSpc>
                          <a:spcPct val="100000"/>
                        </a:lnSpc>
                        <a:spcBef>
                          <a:spcPts val="0"/>
                        </a:spcBef>
                        <a:spcAft>
                          <a:spcPts val="0"/>
                        </a:spcAft>
                        <a:buNone/>
                      </a:pPr>
                      <a:r>
                        <a:rPr lang="en-GB" sz="2000" u="none" strike="noStrike" cap="none"/>
                        <a:t>Digital tools for engagement</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Going back to the profile of your students</a:t>
                      </a:r>
                      <a:r>
                        <a:rPr lang="en-GB" sz="2000"/>
                        <a:t>, </a:t>
                      </a:r>
                      <a:r>
                        <a:rPr lang="en-GB" sz="2000" u="none" strike="noStrike" cap="none"/>
                        <a:t>what are the digital tools they use mor</a:t>
                      </a:r>
                      <a:r>
                        <a:rPr lang="en-GB" sz="2000"/>
                        <a:t>e?</a:t>
                      </a:r>
                      <a:endParaRPr/>
                    </a:p>
                  </a:txBody>
                  <a:tcPr marL="91450" marR="91450" marT="45725" marB="45725"/>
                </a:tc>
                <a:extLst>
                  <a:ext uri="{0D108BD9-81ED-4DB2-BD59-A6C34878D82A}">
                    <a16:rowId xmlns:a16="http://schemas.microsoft.com/office/drawing/2014/main" val="10003"/>
                  </a:ext>
                </a:extLst>
              </a:tr>
              <a:tr h="778225">
                <a:tc>
                  <a:txBody>
                    <a:bodyPr/>
                    <a:lstStyle/>
                    <a:p>
                      <a:pPr marL="0" marR="0" lvl="0" indent="0" algn="l" rtl="0">
                        <a:lnSpc>
                          <a:spcPct val="100000"/>
                        </a:lnSpc>
                        <a:spcBef>
                          <a:spcPts val="0"/>
                        </a:spcBef>
                        <a:spcAft>
                          <a:spcPts val="0"/>
                        </a:spcAft>
                        <a:buNone/>
                      </a:pPr>
                      <a:r>
                        <a:rPr lang="en-GB" sz="2000" u="none" strike="noStrike" cap="none"/>
                        <a:t>Dethroning the essay</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dirty="0"/>
                        <a:t>Examine the proportion of “essays” vs other forms of assessment. Can this change in line with the ILOs?</a:t>
                      </a:r>
                      <a:endParaRPr dirty="0"/>
                    </a:p>
                  </a:txBody>
                  <a:tcPr marL="91450" marR="91450" marT="45725" marB="45725"/>
                </a:tc>
                <a:extLst>
                  <a:ext uri="{0D108BD9-81ED-4DB2-BD59-A6C34878D82A}">
                    <a16:rowId xmlns:a16="http://schemas.microsoft.com/office/drawing/2014/main" val="10004"/>
                  </a:ext>
                </a:extLst>
              </a:tr>
            </a:tbl>
          </a:graphicData>
        </a:graphic>
      </p:graphicFrame>
      <p:pic>
        <p:nvPicPr>
          <p:cNvPr id="233" name="Google Shape;233;p25" descr="BSU + Transform-ED + Parter logos"/>
          <p:cNvPicPr preferRelativeResize="0"/>
          <p:nvPr/>
        </p:nvPicPr>
        <p:blipFill rotWithShape="1">
          <a:blip r:embed="rId4">
            <a:alphaModFix/>
          </a:blip>
          <a:srcRect r="517"/>
          <a:stretch/>
        </p:blipFill>
        <p:spPr>
          <a:xfrm>
            <a:off x="0" y="5643925"/>
            <a:ext cx="9151200" cy="1245450"/>
          </a:xfrm>
          <a:prstGeom prst="rect">
            <a:avLst/>
          </a:prstGeom>
          <a:noFill/>
          <a:ln>
            <a:noFill/>
          </a:ln>
        </p:spPr>
      </p:pic>
      <p:pic>
        <p:nvPicPr>
          <p:cNvPr id="234" name="Google Shape;234;p25">
            <a:extLst>
              <a:ext uri="{C183D7F6-B498-43B3-948B-1728B52AA6E4}">
                <adec:decorative xmlns:adec="http://schemas.microsoft.com/office/drawing/2017/decorative" val="1"/>
              </a:ext>
            </a:extLst>
          </p:cNvPr>
          <p:cNvPicPr preferRelativeResize="0"/>
          <p:nvPr/>
        </p:nvPicPr>
        <p:blipFill rotWithShape="1">
          <a:blip r:embed="rId4">
            <a:alphaModFix/>
          </a:blip>
          <a:srcRect r="517"/>
          <a:stretch/>
        </p:blipFill>
        <p:spPr>
          <a:xfrm>
            <a:off x="0" y="5643925"/>
            <a:ext cx="9151200" cy="124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40" name="Google Shape;24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GB" sz="3900" b="1" dirty="0">
                <a:latin typeface="Arial"/>
                <a:ea typeface="Arial"/>
                <a:cs typeface="Arial"/>
                <a:sym typeface="Arial"/>
              </a:rPr>
              <a:t>Extra slice: Dethroning the Essay</a:t>
            </a:r>
            <a:endParaRPr sz="3900" b="1" dirty="0">
              <a:latin typeface="Arial"/>
              <a:ea typeface="Arial"/>
              <a:cs typeface="Arial"/>
              <a:sym typeface="Arial"/>
            </a:endParaRPr>
          </a:p>
        </p:txBody>
      </p:sp>
      <p:pic>
        <p:nvPicPr>
          <p:cNvPr id="241" name="Google Shape;241;p26" descr="Creative approaches to assessment - Dr Rebecca Feasey">
            <a:hlinkClick r:id="rId4"/>
          </p:cNvPr>
          <p:cNvPicPr preferRelativeResize="0"/>
          <p:nvPr/>
        </p:nvPicPr>
        <p:blipFill rotWithShape="1">
          <a:blip r:embed="rId5">
            <a:alphaModFix/>
          </a:blip>
          <a:srcRect/>
          <a:stretch/>
        </p:blipFill>
        <p:spPr>
          <a:xfrm>
            <a:off x="457200" y="1576777"/>
            <a:ext cx="5711251" cy="3226858"/>
          </a:xfrm>
          <a:prstGeom prst="rect">
            <a:avLst/>
          </a:prstGeom>
          <a:noFill/>
          <a:ln>
            <a:noFill/>
          </a:ln>
        </p:spPr>
      </p:pic>
      <p:sp>
        <p:nvSpPr>
          <p:cNvPr id="242" name="Google Shape;242;p26"/>
          <p:cNvSpPr txBox="1"/>
          <p:nvPr/>
        </p:nvSpPr>
        <p:spPr>
          <a:xfrm>
            <a:off x="2305464" y="5210957"/>
            <a:ext cx="24625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52 minutes if you have time! </a:t>
            </a:r>
            <a:endParaRPr/>
          </a:p>
        </p:txBody>
      </p:sp>
      <p:sp>
        <p:nvSpPr>
          <p:cNvPr id="243" name="Google Shape;243;p26"/>
          <p:cNvSpPr txBox="1"/>
          <p:nvPr/>
        </p:nvSpPr>
        <p:spPr>
          <a:xfrm>
            <a:off x="6358066" y="2091397"/>
            <a:ext cx="2328600" cy="3540300"/>
          </a:xfrm>
          <a:prstGeom prst="rect">
            <a:avLst/>
          </a:prstGeom>
          <a:noFill/>
          <a:ln>
            <a:noFill/>
          </a:ln>
        </p:spPr>
        <p:txBody>
          <a:bodyPr spcFirstLastPara="1" wrap="square" lIns="91425" tIns="45700" rIns="91425" bIns="45700" anchor="t" anchorCtr="0">
            <a:spAutoFit/>
          </a:bodyPr>
          <a:lstStyle/>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333333"/>
                </a:solidFill>
                <a:latin typeface="Arial"/>
                <a:ea typeface="Arial"/>
                <a:cs typeface="Arial"/>
                <a:sym typeface="Arial"/>
              </a:rPr>
              <a:t>Guiding principles of assessment design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333333"/>
                </a:solidFill>
                <a:latin typeface="Arial"/>
                <a:ea typeface="Arial"/>
                <a:cs typeface="Arial"/>
                <a:sym typeface="Arial"/>
              </a:rPr>
              <a:t>Student expectations of assessment</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333333"/>
                </a:solidFill>
                <a:latin typeface="Arial"/>
                <a:ea typeface="Arial"/>
                <a:cs typeface="Arial"/>
                <a:sym typeface="Arial"/>
              </a:rPr>
              <a:t>Adoption of digital tools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333333"/>
                </a:solidFill>
                <a:latin typeface="Arial"/>
                <a:ea typeface="Arial"/>
                <a:cs typeface="Arial"/>
                <a:sym typeface="Arial"/>
              </a:rPr>
              <a:t>Assessing process as well as output</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333333"/>
                </a:solidFill>
                <a:latin typeface="Arial"/>
                <a:ea typeface="Arial"/>
                <a:cs typeface="Arial"/>
                <a:sym typeface="Arial"/>
              </a:rPr>
              <a:t>Future directions</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600">
              <a:solidFill>
                <a:srgbClr val="333333"/>
              </a:solidFill>
            </a:endParaRPr>
          </a:p>
          <a:p>
            <a:pPr marL="0" marR="0" lvl="0" indent="0" algn="l" rtl="0">
              <a:lnSpc>
                <a:spcPct val="100000"/>
              </a:lnSpc>
              <a:spcBef>
                <a:spcPts val="0"/>
              </a:spcBef>
              <a:spcAft>
                <a:spcPts val="0"/>
              </a:spcAft>
              <a:buNone/>
            </a:pPr>
            <a:r>
              <a:rPr lang="en-GB" sz="1600">
                <a:solidFill>
                  <a:srgbClr val="333333"/>
                </a:solidFill>
              </a:rPr>
              <a:t>Video Link here:</a:t>
            </a:r>
            <a:endParaRPr sz="1600">
              <a:solidFill>
                <a:srgbClr val="333333"/>
              </a:solidFill>
            </a:endParaRPr>
          </a:p>
          <a:p>
            <a:pPr marL="0" marR="0" lvl="0" indent="0" algn="l" rtl="0">
              <a:lnSpc>
                <a:spcPct val="100000"/>
              </a:lnSpc>
              <a:spcBef>
                <a:spcPts val="0"/>
              </a:spcBef>
              <a:spcAft>
                <a:spcPts val="0"/>
              </a:spcAft>
              <a:buNone/>
            </a:pPr>
            <a:r>
              <a:rPr lang="en-GB" sz="1600" u="sng">
                <a:solidFill>
                  <a:schemeClr val="hlink"/>
                </a:solidFill>
                <a:hlinkClick r:id="rId4"/>
              </a:rPr>
              <a:t>https://www.youtube.com/watch?v=T2GgOmgEp60</a:t>
            </a:r>
            <a:endParaRPr sz="1600">
              <a:solidFill>
                <a:srgbClr val="333333"/>
              </a:solidFill>
            </a:endParaRPr>
          </a:p>
          <a:p>
            <a:pPr marL="0" marR="0" lvl="0" indent="0" algn="l" rtl="0">
              <a:lnSpc>
                <a:spcPct val="100000"/>
              </a:lnSpc>
              <a:spcBef>
                <a:spcPts val="0"/>
              </a:spcBef>
              <a:spcAft>
                <a:spcPts val="0"/>
              </a:spcAft>
              <a:buNone/>
            </a:pPr>
            <a:endParaRPr sz="1600">
              <a:solidFill>
                <a:srgbClr val="333333"/>
              </a:solidFill>
            </a:endParaRPr>
          </a:p>
        </p:txBody>
      </p:sp>
      <p:pic>
        <p:nvPicPr>
          <p:cNvPr id="244" name="Google Shape;244;p26" descr="BSU + Transform-ED + Part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xfrm>
            <a:off x="457200" y="233600"/>
            <a:ext cx="4485600" cy="2437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Summary</a:t>
            </a:r>
            <a:endParaRPr dirty="0"/>
          </a:p>
        </p:txBody>
      </p:sp>
      <p:sp>
        <p:nvSpPr>
          <p:cNvPr id="250" name="Google Shape;250;p27"/>
          <p:cNvSpPr txBox="1">
            <a:spLocks noGrp="1"/>
          </p:cNvSpPr>
          <p:nvPr>
            <p:ph type="body" idx="1"/>
          </p:nvPr>
        </p:nvSpPr>
        <p:spPr>
          <a:xfrm>
            <a:off x="457200" y="1828800"/>
            <a:ext cx="8229600" cy="3688531"/>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Clr>
                <a:srgbClr val="22314E"/>
              </a:buClr>
              <a:buSzPts val="2000"/>
              <a:buChar char="•"/>
            </a:pPr>
            <a:r>
              <a:rPr lang="en-GB" sz="2200">
                <a:latin typeface="Arial"/>
                <a:ea typeface="Arial"/>
                <a:cs typeface="Arial"/>
                <a:sym typeface="Arial"/>
              </a:rPr>
              <a:t>4 Principles: Connectivity, Creativity, Sustainability and Digital Fluency</a:t>
            </a:r>
            <a:endParaRPr sz="2200">
              <a:latin typeface="Arial"/>
              <a:ea typeface="Arial"/>
              <a:cs typeface="Arial"/>
              <a:sym typeface="Arial"/>
            </a:endParaRPr>
          </a:p>
          <a:p>
            <a:pPr marL="457200" lvl="0" indent="-393700" algn="l" rtl="0">
              <a:lnSpc>
                <a:spcPct val="100000"/>
              </a:lnSpc>
              <a:spcBef>
                <a:spcPts val="0"/>
              </a:spcBef>
              <a:spcAft>
                <a:spcPts val="0"/>
              </a:spcAft>
              <a:buClr>
                <a:srgbClr val="22314E"/>
              </a:buClr>
              <a:buSzPts val="2000"/>
              <a:buChar char="•"/>
            </a:pPr>
            <a:r>
              <a:rPr lang="en-GB" sz="2200">
                <a:latin typeface="Arial"/>
                <a:ea typeface="Arial"/>
                <a:cs typeface="Arial"/>
                <a:sym typeface="Arial"/>
              </a:rPr>
              <a:t>3 enablers: Inclusivity, Collaboration and Curiosity Driven pedagogies</a:t>
            </a:r>
            <a:endParaRPr sz="2200">
              <a:latin typeface="Arial"/>
              <a:ea typeface="Arial"/>
              <a:cs typeface="Arial"/>
              <a:sym typeface="Arial"/>
            </a:endParaRPr>
          </a:p>
          <a:p>
            <a:pPr marL="457200" lvl="0" indent="-393700" algn="l" rtl="0">
              <a:lnSpc>
                <a:spcPct val="100000"/>
              </a:lnSpc>
              <a:spcBef>
                <a:spcPts val="0"/>
              </a:spcBef>
              <a:spcAft>
                <a:spcPts val="0"/>
              </a:spcAft>
              <a:buClr>
                <a:srgbClr val="22314E"/>
              </a:buClr>
              <a:buSzPts val="2000"/>
              <a:buChar char="•"/>
            </a:pPr>
            <a:r>
              <a:rPr lang="en-GB" sz="2200">
                <a:latin typeface="Arial"/>
                <a:ea typeface="Arial"/>
                <a:cs typeface="Arial"/>
                <a:sym typeface="Arial"/>
              </a:rPr>
              <a:t>Graduate Attributes are flexible</a:t>
            </a:r>
            <a:endParaRPr sz="2200">
              <a:latin typeface="Arial"/>
              <a:ea typeface="Arial"/>
              <a:cs typeface="Arial"/>
              <a:sym typeface="Arial"/>
            </a:endParaRPr>
          </a:p>
          <a:p>
            <a:pPr marL="457200" lvl="0" indent="-393700" algn="l" rtl="0">
              <a:lnSpc>
                <a:spcPct val="100000"/>
              </a:lnSpc>
              <a:spcBef>
                <a:spcPts val="0"/>
              </a:spcBef>
              <a:spcAft>
                <a:spcPts val="0"/>
              </a:spcAft>
              <a:buClr>
                <a:srgbClr val="22314E"/>
              </a:buClr>
              <a:buSzPts val="2000"/>
              <a:buChar char="•"/>
            </a:pPr>
            <a:r>
              <a:rPr lang="en-GB" sz="2200">
                <a:latin typeface="Arial"/>
                <a:ea typeface="Arial"/>
                <a:cs typeface="Arial"/>
                <a:sym typeface="Arial"/>
              </a:rPr>
              <a:t>Knowing your students</a:t>
            </a:r>
            <a:endParaRPr sz="2200">
              <a:latin typeface="Arial"/>
              <a:ea typeface="Arial"/>
              <a:cs typeface="Arial"/>
              <a:sym typeface="Arial"/>
            </a:endParaRPr>
          </a:p>
        </p:txBody>
      </p:sp>
      <p:pic>
        <p:nvPicPr>
          <p:cNvPr id="252" name="Google Shape;252;p27" descr="BSU + Transform-ED + Part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310105" y="310763"/>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258" name="Google Shape;258;p28">
            <a:extLst>
              <a:ext uri="{C183D7F6-B498-43B3-948B-1728B52AA6E4}">
                <adec:decorative xmlns:adec="http://schemas.microsoft.com/office/drawing/2017/decorative" val="1"/>
              </a:ext>
            </a:extLst>
          </p:cNvPr>
          <p:cNvSpPr txBox="1">
            <a:spLocks noGrp="1"/>
          </p:cNvSpPr>
          <p:nvPr>
            <p:ph type="body" idx="1"/>
          </p:nvPr>
        </p:nvSpPr>
        <p:spPr>
          <a:xfrm>
            <a:off x="457200" y="1600201"/>
            <a:ext cx="6198433" cy="3151682"/>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graphicFrame>
        <p:nvGraphicFramePr>
          <p:cNvPr id="261" name="Google Shape;261;p28"/>
          <p:cNvGraphicFramePr/>
          <p:nvPr/>
        </p:nvGraphicFramePr>
        <p:xfrm>
          <a:off x="310105" y="1303013"/>
          <a:ext cx="8555525" cy="3876475"/>
        </p:xfrm>
        <a:graphic>
          <a:graphicData uri="http://schemas.openxmlformats.org/drawingml/2006/table">
            <a:tbl>
              <a:tblPr firstRow="1" bandRow="1">
                <a:noFill/>
                <a:tableStyleId>{839BF529-3201-402A-8B80-5D6A40E3C4F1}</a:tableStyleId>
              </a:tblPr>
              <a:tblGrid>
                <a:gridCol w="2139725">
                  <a:extLst>
                    <a:ext uri="{9D8B030D-6E8A-4147-A177-3AD203B41FA5}">
                      <a16:colId xmlns:a16="http://schemas.microsoft.com/office/drawing/2014/main" val="20000"/>
                    </a:ext>
                  </a:extLst>
                </a:gridCol>
                <a:gridCol w="6415800">
                  <a:extLst>
                    <a:ext uri="{9D8B030D-6E8A-4147-A177-3AD203B41FA5}">
                      <a16:colId xmlns:a16="http://schemas.microsoft.com/office/drawing/2014/main" val="20001"/>
                    </a:ext>
                  </a:extLst>
                </a:gridCol>
              </a:tblGrid>
              <a:tr h="462675">
                <a:tc>
                  <a:txBody>
                    <a:bodyPr/>
                    <a:lstStyle/>
                    <a:p>
                      <a:pPr marL="0" marR="0" lvl="0" indent="0" algn="l" rtl="0">
                        <a:lnSpc>
                          <a:spcPct val="100000"/>
                        </a:lnSpc>
                        <a:spcBef>
                          <a:spcPts val="0"/>
                        </a:spcBef>
                        <a:spcAft>
                          <a:spcPts val="0"/>
                        </a:spcAft>
                        <a:buNone/>
                      </a:pPr>
                      <a:r>
                        <a:rPr lang="en-GB" sz="2000" u="none" strike="noStrike" cap="none"/>
                        <a:t>Tool</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Easy to do</a:t>
                      </a:r>
                      <a:endParaRPr/>
                    </a:p>
                  </a:txBody>
                  <a:tcPr marL="91450" marR="91450" marT="45725" marB="45725"/>
                </a:tc>
                <a:extLst>
                  <a:ext uri="{0D108BD9-81ED-4DB2-BD59-A6C34878D82A}">
                    <a16:rowId xmlns:a16="http://schemas.microsoft.com/office/drawing/2014/main" val="10000"/>
                  </a:ext>
                </a:extLst>
              </a:tr>
              <a:tr h="462675">
                <a:tc>
                  <a:txBody>
                    <a:bodyPr/>
                    <a:lstStyle/>
                    <a:p>
                      <a:pPr marL="0" marR="0" lvl="0" indent="0" algn="l" rtl="0">
                        <a:lnSpc>
                          <a:spcPct val="100000"/>
                        </a:lnSpc>
                        <a:spcBef>
                          <a:spcPts val="0"/>
                        </a:spcBef>
                        <a:spcAft>
                          <a:spcPts val="0"/>
                        </a:spcAft>
                        <a:buNone/>
                      </a:pPr>
                      <a:r>
                        <a:rPr lang="en-GB" sz="2000" u="none" strike="noStrike" cap="none"/>
                        <a:t>Flipped Learning</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Pre-record a mini-video of 3 minutes ahead of your lecture. Ask your students to “comment” with an emoticon. </a:t>
                      </a:r>
                      <a:endParaRPr/>
                    </a:p>
                  </a:txBody>
                  <a:tcPr marL="91450" marR="91450" marT="45725" marB="45725"/>
                </a:tc>
                <a:extLst>
                  <a:ext uri="{0D108BD9-81ED-4DB2-BD59-A6C34878D82A}">
                    <a16:rowId xmlns:a16="http://schemas.microsoft.com/office/drawing/2014/main" val="10001"/>
                  </a:ext>
                </a:extLst>
              </a:tr>
              <a:tr h="433500">
                <a:tc>
                  <a:txBody>
                    <a:bodyPr/>
                    <a:lstStyle/>
                    <a:p>
                      <a:pPr marL="0" marR="0" lvl="0" indent="0" algn="l" rtl="0">
                        <a:lnSpc>
                          <a:spcPct val="100000"/>
                        </a:lnSpc>
                        <a:spcBef>
                          <a:spcPts val="0"/>
                        </a:spcBef>
                        <a:spcAft>
                          <a:spcPts val="0"/>
                        </a:spcAft>
                        <a:buNone/>
                      </a:pPr>
                      <a:r>
                        <a:rPr lang="en-GB" sz="2000" u="none" strike="noStrike" cap="none"/>
                        <a:t>Polling</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Open a free Kahoot or Mentimeter and make a quiz at the end of the lecture. It’s playful and fun.. </a:t>
                      </a:r>
                      <a:endParaRPr/>
                    </a:p>
                  </a:txBody>
                  <a:tcPr marL="91450" marR="91450" marT="45725" marB="45725"/>
                </a:tc>
                <a:extLst>
                  <a:ext uri="{0D108BD9-81ED-4DB2-BD59-A6C34878D82A}">
                    <a16:rowId xmlns:a16="http://schemas.microsoft.com/office/drawing/2014/main" val="10002"/>
                  </a:ext>
                </a:extLst>
              </a:tr>
              <a:tr h="435500">
                <a:tc>
                  <a:txBody>
                    <a:bodyPr/>
                    <a:lstStyle/>
                    <a:p>
                      <a:pPr marL="0" marR="0" lvl="0" indent="0" algn="l" rtl="0">
                        <a:lnSpc>
                          <a:spcPct val="100000"/>
                        </a:lnSpc>
                        <a:spcBef>
                          <a:spcPts val="0"/>
                        </a:spcBef>
                        <a:spcAft>
                          <a:spcPts val="0"/>
                        </a:spcAft>
                        <a:buNone/>
                      </a:pPr>
                      <a:r>
                        <a:rPr lang="en-GB" sz="2000" u="none" strike="noStrike" cap="none"/>
                        <a:t>Collaboration</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Open a free Padlet and ask your students to post a picture that represent a concept or an idea. </a:t>
                      </a:r>
                      <a:endParaRPr/>
                    </a:p>
                  </a:txBody>
                  <a:tcPr marL="91450" marR="91450" marT="45725" marB="45725"/>
                </a:tc>
                <a:extLst>
                  <a:ext uri="{0D108BD9-81ED-4DB2-BD59-A6C34878D82A}">
                    <a16:rowId xmlns:a16="http://schemas.microsoft.com/office/drawing/2014/main" val="10003"/>
                  </a:ext>
                </a:extLst>
              </a:tr>
              <a:tr h="412300">
                <a:tc>
                  <a:txBody>
                    <a:bodyPr/>
                    <a:lstStyle/>
                    <a:p>
                      <a:pPr marL="0" marR="0" lvl="0" indent="0" algn="l" rtl="0">
                        <a:lnSpc>
                          <a:spcPct val="100000"/>
                        </a:lnSpc>
                        <a:spcBef>
                          <a:spcPts val="0"/>
                        </a:spcBef>
                        <a:spcAft>
                          <a:spcPts val="0"/>
                        </a:spcAft>
                        <a:buNone/>
                      </a:pPr>
                      <a:r>
                        <a:rPr lang="en-GB" sz="2000" u="none" strike="noStrike" cap="none"/>
                        <a:t>Sharing</a:t>
                      </a:r>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dirty="0"/>
                        <a:t>Open a </a:t>
                      </a:r>
                      <a:r>
                        <a:rPr lang="en-GB" sz="2000" dirty="0"/>
                        <a:t>W</a:t>
                      </a:r>
                      <a:r>
                        <a:rPr lang="en-GB" sz="2000" u="none" strike="noStrike" cap="none" dirty="0"/>
                        <a:t>ord document (MS 365 environment) and share it in </a:t>
                      </a:r>
                      <a:r>
                        <a:rPr lang="en-GB" sz="2000" dirty="0"/>
                        <a:t>T</a:t>
                      </a:r>
                      <a:r>
                        <a:rPr lang="en-GB" sz="2000" u="none" strike="noStrike" cap="none" dirty="0"/>
                        <a:t>eams so the students can add their bit. It can be a “manifesto’ for the success of the lecture, etc.  </a:t>
                      </a:r>
                      <a:endParaRPr dirty="0"/>
                    </a:p>
                  </a:txBody>
                  <a:tcPr marL="91450" marR="91450" marT="45725" marB="45725"/>
                </a:tc>
                <a:extLst>
                  <a:ext uri="{0D108BD9-81ED-4DB2-BD59-A6C34878D82A}">
                    <a16:rowId xmlns:a16="http://schemas.microsoft.com/office/drawing/2014/main" val="10004"/>
                  </a:ext>
                </a:extLst>
              </a:tr>
            </a:tbl>
          </a:graphicData>
        </a:graphic>
      </p:graphicFrame>
      <p:pic>
        <p:nvPicPr>
          <p:cNvPr id="262" name="Google Shape;262;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08" y="0"/>
            <a:ext cx="914400" cy="914400"/>
          </a:xfrm>
          <a:prstGeom prst="rect">
            <a:avLst/>
          </a:prstGeom>
          <a:noFill/>
          <a:ln>
            <a:noFill/>
          </a:ln>
        </p:spPr>
      </p:pic>
      <p:pic>
        <p:nvPicPr>
          <p:cNvPr id="263" name="Google Shape;263;p28" descr="BSU + Transform-ED + Parter logos">
            <a:extLst>
              <a:ext uri="{C183D7F6-B498-43B3-948B-1728B52AA6E4}">
                <adec:decorative xmlns:adec="http://schemas.microsoft.com/office/drawing/2017/decorative" val="0"/>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pic>
        <p:nvPicPr>
          <p:cNvPr id="264" name="Google Shape;264;p28">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26048"/>
            <a:ext cx="9151200" cy="1245450"/>
          </a:xfrm>
          <a:prstGeom prst="rect">
            <a:avLst/>
          </a:prstGeom>
          <a:noFill/>
          <a:ln>
            <a:noFill/>
          </a:ln>
        </p:spPr>
      </p:pic>
      <p:sp>
        <p:nvSpPr>
          <p:cNvPr id="259" name="Google Shape;259;p28"/>
          <p:cNvSpPr/>
          <p:nvPr/>
        </p:nvSpPr>
        <p:spPr>
          <a:xfrm>
            <a:off x="8465971" y="6408737"/>
            <a:ext cx="40675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17</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Resources</a:t>
            </a:r>
            <a:endParaRPr b="1">
              <a:latin typeface="Arial"/>
              <a:ea typeface="Arial"/>
              <a:cs typeface="Arial"/>
              <a:sym typeface="Arial"/>
            </a:endParaRPr>
          </a:p>
        </p:txBody>
      </p:sp>
      <p:sp>
        <p:nvSpPr>
          <p:cNvPr id="270" name="Google Shape;270;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360"/>
              </a:spcBef>
              <a:spcAft>
                <a:spcPts val="0"/>
              </a:spcAft>
              <a:buClr>
                <a:schemeClr val="dk1"/>
              </a:buClr>
              <a:buSzPts val="2200"/>
              <a:buChar char="•"/>
            </a:pPr>
            <a:r>
              <a:rPr lang="en-GB" sz="2200" u="sng">
                <a:solidFill>
                  <a:schemeClr val="hlink"/>
                </a:solidFill>
                <a:latin typeface="Arial"/>
                <a:ea typeface="Arial"/>
                <a:cs typeface="Arial"/>
                <a:sym typeface="Arial"/>
                <a:hlinkClick r:id="rId4"/>
              </a:rPr>
              <a:t>How to bring authentic teaching and assessment.</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Clr>
                <a:schemeClr val="dk1"/>
              </a:buClr>
              <a:buSzPts val="2200"/>
              <a:buChar char="•"/>
            </a:pPr>
            <a:r>
              <a:rPr lang="en-GB" sz="2200">
                <a:latin typeface="Arial"/>
                <a:ea typeface="Arial"/>
                <a:cs typeface="Arial"/>
                <a:sym typeface="Arial"/>
              </a:rPr>
              <a:t>Getting to the heart of authentic assessment </a:t>
            </a:r>
            <a:r>
              <a:rPr lang="en-GB" sz="2200" u="sng">
                <a:solidFill>
                  <a:schemeClr val="hlink"/>
                </a:solidFill>
                <a:latin typeface="Arial"/>
                <a:ea typeface="Arial"/>
                <a:cs typeface="Arial"/>
                <a:sym typeface="Arial"/>
                <a:hlinkClick r:id="rId5"/>
              </a:rPr>
              <a:t>(article)</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Clr>
                <a:schemeClr val="dk1"/>
              </a:buClr>
              <a:buSzPts val="2200"/>
              <a:buChar char="•"/>
            </a:pPr>
            <a:r>
              <a:rPr lang="en-GB" sz="2200" u="sng">
                <a:solidFill>
                  <a:schemeClr val="hlink"/>
                </a:solidFill>
                <a:latin typeface="Arial"/>
                <a:ea typeface="Arial"/>
                <a:cs typeface="Arial"/>
                <a:sym typeface="Arial"/>
                <a:hlinkClick r:id="rId6"/>
              </a:rPr>
              <a:t>#Creative HE</a:t>
            </a:r>
            <a:r>
              <a:rPr lang="en-GB" sz="2200">
                <a:latin typeface="Arial"/>
                <a:ea typeface="Arial"/>
                <a:cs typeface="Arial"/>
                <a:sym typeface="Arial"/>
              </a:rPr>
              <a:t>: Resources for creative teaching and learning</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Clr>
                <a:schemeClr val="dk1"/>
              </a:buClr>
              <a:buSzPts val="2200"/>
              <a:buChar char="•"/>
            </a:pPr>
            <a:r>
              <a:rPr lang="en-GB" sz="2200">
                <a:latin typeface="Arial"/>
                <a:ea typeface="Arial"/>
                <a:cs typeface="Arial"/>
                <a:sym typeface="Arial"/>
              </a:rPr>
              <a:t>Problem Based Learning (</a:t>
            </a:r>
            <a:r>
              <a:rPr lang="en-GB" sz="2200" u="sng">
                <a:solidFill>
                  <a:schemeClr val="hlink"/>
                </a:solidFill>
                <a:latin typeface="Arial"/>
                <a:ea typeface="Arial"/>
                <a:cs typeface="Arial"/>
                <a:sym typeface="Arial"/>
                <a:hlinkClick r:id="rId7"/>
              </a:rPr>
              <a:t>guide</a:t>
            </a:r>
            <a:r>
              <a:rPr lang="en-GB" sz="2200">
                <a:latin typeface="Arial"/>
                <a:ea typeface="Arial"/>
                <a:cs typeface="Arial"/>
                <a:sym typeface="Arial"/>
              </a:rPr>
              <a:t>)</a:t>
            </a:r>
            <a:endParaRPr sz="2200">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273" name="Google Shape;273;p2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7386362" y="274637"/>
            <a:ext cx="914400" cy="914400"/>
          </a:xfrm>
          <a:prstGeom prst="rect">
            <a:avLst/>
          </a:prstGeom>
          <a:noFill/>
          <a:ln>
            <a:noFill/>
          </a:ln>
        </p:spPr>
      </p:pic>
      <p:pic>
        <p:nvPicPr>
          <p:cNvPr id="274" name="Google Shape;274;p29" descr="BSU + Transform-ED + Parter logos"/>
          <p:cNvPicPr preferRelativeResize="0"/>
          <p:nvPr/>
        </p:nvPicPr>
        <p:blipFill rotWithShape="1">
          <a:blip r:embed="rId9">
            <a:alphaModFix/>
          </a:blip>
          <a:srcRect r="517"/>
          <a:stretch/>
        </p:blipFill>
        <p:spPr>
          <a:xfrm>
            <a:off x="0" y="5643925"/>
            <a:ext cx="9151200" cy="1245450"/>
          </a:xfrm>
          <a:prstGeom prst="rect">
            <a:avLst/>
          </a:prstGeom>
          <a:noFill/>
          <a:ln>
            <a:noFill/>
          </a:ln>
        </p:spPr>
      </p:pic>
      <p:pic>
        <p:nvPicPr>
          <p:cNvPr id="275" name="Google Shape;275;p29">
            <a:extLst>
              <a:ext uri="{C183D7F6-B498-43B3-948B-1728B52AA6E4}">
                <adec:decorative xmlns:adec="http://schemas.microsoft.com/office/drawing/2017/decorative" val="1"/>
              </a:ext>
            </a:extLst>
          </p:cNvPr>
          <p:cNvPicPr preferRelativeResize="0"/>
          <p:nvPr/>
        </p:nvPicPr>
        <p:blipFill rotWithShape="1">
          <a:blip r:embed="rId9">
            <a:alphaModFix/>
          </a:blip>
          <a:srcRect r="517"/>
          <a:stretch/>
        </p:blipFill>
        <p:spPr>
          <a:xfrm>
            <a:off x="0" y="5643925"/>
            <a:ext cx="9151200" cy="1245450"/>
          </a:xfrm>
          <a:prstGeom prst="rect">
            <a:avLst/>
          </a:prstGeom>
          <a:noFill/>
          <a:ln>
            <a:noFill/>
          </a:ln>
        </p:spPr>
      </p:pic>
      <p:sp>
        <p:nvSpPr>
          <p:cNvPr id="271" name="Google Shape;271;p29"/>
          <p:cNvSpPr/>
          <p:nvPr/>
        </p:nvSpPr>
        <p:spPr>
          <a:xfrm>
            <a:off x="8483400" y="6369387"/>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Learning Outcomes</a:t>
            </a:r>
            <a:endParaRPr/>
          </a:p>
        </p:txBody>
      </p:sp>
      <p:sp>
        <p:nvSpPr>
          <p:cNvPr id="96" name="Google Shape;96;p13"/>
          <p:cNvSpPr txBox="1">
            <a:spLocks noGrp="1"/>
          </p:cNvSpPr>
          <p:nvPr>
            <p:ph type="body" idx="1"/>
          </p:nvPr>
        </p:nvSpPr>
        <p:spPr>
          <a:xfrm>
            <a:off x="457200" y="1476782"/>
            <a:ext cx="8362624" cy="4054587"/>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SzPts val="2400"/>
              <a:buAutoNum type="arabicPeriod"/>
            </a:pPr>
            <a:r>
              <a:rPr lang="en-GB" sz="2400">
                <a:latin typeface="Arial"/>
                <a:ea typeface="Arial"/>
                <a:cs typeface="Arial"/>
                <a:sym typeface="Arial"/>
              </a:rPr>
              <a:t>To explore active learning and student-centred learning techniques.</a:t>
            </a:r>
            <a:endParaRPr sz="2400">
              <a:latin typeface="Arial"/>
              <a:ea typeface="Arial"/>
              <a:cs typeface="Arial"/>
              <a:sym typeface="Arial"/>
            </a:endParaRPr>
          </a:p>
          <a:p>
            <a:pPr marL="457200" lvl="0" indent="-381000" algn="l" rtl="0">
              <a:lnSpc>
                <a:spcPct val="150000"/>
              </a:lnSpc>
              <a:spcBef>
                <a:spcPts val="0"/>
              </a:spcBef>
              <a:spcAft>
                <a:spcPts val="0"/>
              </a:spcAft>
              <a:buSzPts val="2400"/>
              <a:buAutoNum type="arabicPeriod"/>
            </a:pPr>
            <a:r>
              <a:rPr lang="en-GB" sz="2400">
                <a:latin typeface="Arial"/>
                <a:ea typeface="Arial"/>
                <a:cs typeface="Arial"/>
                <a:sym typeface="Arial"/>
              </a:rPr>
              <a:t>To distinguish between active learning, authentic learning and assessment. </a:t>
            </a:r>
            <a:endParaRPr sz="2400">
              <a:latin typeface="Arial"/>
              <a:ea typeface="Arial"/>
              <a:cs typeface="Arial"/>
              <a:sym typeface="Arial"/>
            </a:endParaRPr>
          </a:p>
          <a:p>
            <a:pPr marL="457200" lvl="0" indent="-381000" algn="l" rtl="0">
              <a:lnSpc>
                <a:spcPct val="150000"/>
              </a:lnSpc>
              <a:spcBef>
                <a:spcPts val="0"/>
              </a:spcBef>
              <a:spcAft>
                <a:spcPts val="0"/>
              </a:spcAft>
              <a:buSzPts val="2400"/>
              <a:buAutoNum type="arabicPeriod"/>
            </a:pPr>
            <a:r>
              <a:rPr lang="en-GB" sz="2400">
                <a:latin typeface="Arial"/>
                <a:ea typeface="Arial"/>
                <a:cs typeface="Arial"/>
                <a:sym typeface="Arial"/>
              </a:rPr>
              <a:t>To apply  digital tools for Engagement in Learning techniques.</a:t>
            </a:r>
            <a:endParaRPr sz="3600">
              <a:latin typeface="Arial"/>
              <a:ea typeface="Arial"/>
              <a:cs typeface="Arial"/>
              <a:sym typeface="Arial"/>
            </a:endParaRPr>
          </a:p>
        </p:txBody>
      </p:sp>
      <p:pic>
        <p:nvPicPr>
          <p:cNvPr id="98" name="Google Shape;98;p13" descr="BSU + Transform-ED + Part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Content</a:t>
            </a:r>
            <a:endParaRPr/>
          </a:p>
        </p:txBody>
      </p:sp>
      <p:sp>
        <p:nvSpPr>
          <p:cNvPr id="105" name="Google Shape;105;p14"/>
          <p:cNvSpPr txBox="1">
            <a:spLocks noGrp="1"/>
          </p:cNvSpPr>
          <p:nvPr>
            <p:ph type="body" idx="1"/>
          </p:nvPr>
        </p:nvSpPr>
        <p:spPr>
          <a:xfrm>
            <a:off x="409575" y="1438881"/>
            <a:ext cx="8229600" cy="35928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360"/>
              </a:spcBef>
              <a:spcAft>
                <a:spcPts val="0"/>
              </a:spcAft>
              <a:buSzPts val="1800"/>
              <a:buFont typeface="Arial"/>
              <a:buChar char="●"/>
            </a:pPr>
            <a:r>
              <a:rPr lang="en-GB" sz="2400" u="none" strike="noStrike">
                <a:latin typeface="Arial"/>
                <a:ea typeface="Arial"/>
                <a:cs typeface="Arial"/>
                <a:sym typeface="Arial"/>
              </a:rPr>
              <a:t>Activating Educational Design Principles</a:t>
            </a:r>
            <a:endParaRPr/>
          </a:p>
          <a:p>
            <a:pPr marL="342900" lvl="0" indent="-342900" algn="l" rtl="0">
              <a:lnSpc>
                <a:spcPct val="115000"/>
              </a:lnSpc>
              <a:spcBef>
                <a:spcPts val="360"/>
              </a:spcBef>
              <a:spcAft>
                <a:spcPts val="0"/>
              </a:spcAft>
              <a:buSzPts val="1800"/>
              <a:buFont typeface="Arial"/>
              <a:buChar char="●"/>
            </a:pPr>
            <a:r>
              <a:rPr lang="en-GB" sz="2400" u="none" strike="noStrike">
                <a:latin typeface="Arial"/>
                <a:ea typeface="Arial"/>
                <a:cs typeface="Arial"/>
                <a:sym typeface="Arial"/>
              </a:rPr>
              <a:t>Active Learning</a:t>
            </a:r>
            <a:endParaRPr/>
          </a:p>
          <a:p>
            <a:pPr marL="342900" lvl="0" indent="-342900" algn="l" rtl="0">
              <a:lnSpc>
                <a:spcPct val="115000"/>
              </a:lnSpc>
              <a:spcBef>
                <a:spcPts val="360"/>
              </a:spcBef>
              <a:spcAft>
                <a:spcPts val="0"/>
              </a:spcAft>
              <a:buSzPts val="1800"/>
              <a:buFont typeface="Arial"/>
              <a:buChar char="●"/>
            </a:pPr>
            <a:r>
              <a:rPr lang="en-GB" sz="2400">
                <a:latin typeface="Arial"/>
                <a:ea typeface="Arial"/>
                <a:cs typeface="Arial"/>
                <a:sym typeface="Arial"/>
              </a:rPr>
              <a:t>Authentic Assessment</a:t>
            </a:r>
            <a:endParaRPr/>
          </a:p>
          <a:p>
            <a:pPr marL="342900" lvl="0" indent="-342900" algn="l" rtl="0">
              <a:lnSpc>
                <a:spcPct val="115000"/>
              </a:lnSpc>
              <a:spcBef>
                <a:spcPts val="360"/>
              </a:spcBef>
              <a:spcAft>
                <a:spcPts val="0"/>
              </a:spcAft>
              <a:buSzPts val="1800"/>
              <a:buFont typeface="Arial"/>
              <a:buChar char="●"/>
            </a:pPr>
            <a:r>
              <a:rPr lang="en-GB" sz="2400" u="none" strike="noStrike">
                <a:latin typeface="Arial"/>
                <a:ea typeface="Arial"/>
                <a:cs typeface="Arial"/>
                <a:sym typeface="Arial"/>
              </a:rPr>
              <a:t>Students Engagement with Digital Tools</a:t>
            </a:r>
            <a:endParaRPr/>
          </a:p>
          <a:p>
            <a:pPr marL="342900" lvl="0" indent="-342900" algn="l" rtl="0">
              <a:lnSpc>
                <a:spcPct val="115000"/>
              </a:lnSpc>
              <a:spcBef>
                <a:spcPts val="360"/>
              </a:spcBef>
              <a:spcAft>
                <a:spcPts val="0"/>
              </a:spcAft>
              <a:buSzPts val="1800"/>
              <a:buFont typeface="Arial"/>
              <a:buChar char="●"/>
            </a:pPr>
            <a:r>
              <a:rPr lang="en-GB" sz="2400">
                <a:latin typeface="Arial"/>
                <a:ea typeface="Arial"/>
                <a:cs typeface="Arial"/>
                <a:sym typeface="Arial"/>
              </a:rPr>
              <a:t>Extra slide: Dethroning the Essay</a:t>
            </a:r>
            <a:endParaRPr sz="2400" u="none" strike="noStrike">
              <a:latin typeface="Arial"/>
              <a:ea typeface="Arial"/>
              <a:cs typeface="Arial"/>
              <a:sym typeface="Arial"/>
            </a:endParaRPr>
          </a:p>
        </p:txBody>
      </p:sp>
      <p:pic>
        <p:nvPicPr>
          <p:cNvPr id="107" name="Google Shape;107;p14" descr="BSU + Transform-ED + Parter logos"/>
          <p:cNvPicPr preferRelativeResize="0"/>
          <p:nvPr/>
        </p:nvPicPr>
        <p:blipFill>
          <a:blip r:embed="rId4">
            <a:alphaModFix/>
          </a:blip>
          <a:stretch>
            <a:fillRect/>
          </a:stretch>
        </p:blipFill>
        <p:spPr>
          <a:xfrm>
            <a:off x="0" y="5651348"/>
            <a:ext cx="9144002" cy="1206654"/>
          </a:xfrm>
          <a:prstGeom prst="rect">
            <a:avLst/>
          </a:prstGeom>
          <a:noFill/>
          <a:ln>
            <a:noFill/>
          </a:ln>
        </p:spPr>
      </p:pic>
      <p:pic>
        <p:nvPicPr>
          <p:cNvPr id="108" name="Google Shape;108;p14"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4" name="Google Shape;114;p15"/>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GB" dirty="0">
                <a:latin typeface="Arial"/>
                <a:ea typeface="Arial"/>
                <a:cs typeface="Arial"/>
                <a:sym typeface="Arial"/>
              </a:rPr>
              <a:t>Education Design Principles</a:t>
            </a:r>
            <a:endParaRPr dirty="0">
              <a:latin typeface="Arial"/>
              <a:ea typeface="Arial"/>
              <a:cs typeface="Arial"/>
              <a:sym typeface="Arial"/>
            </a:endParaRPr>
          </a:p>
        </p:txBody>
      </p:sp>
      <p:sp>
        <p:nvSpPr>
          <p:cNvPr id="115" name="Google Shape;115;p15"/>
          <p:cNvSpPr/>
          <p:nvPr/>
        </p:nvSpPr>
        <p:spPr>
          <a:xfrm>
            <a:off x="564610" y="136089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CONNECTIVITY</a:t>
            </a:r>
            <a:endParaRPr/>
          </a:p>
        </p:txBody>
      </p:sp>
      <p:sp>
        <p:nvSpPr>
          <p:cNvPr id="118" name="Google Shape;118;p15"/>
          <p:cNvSpPr/>
          <p:nvPr/>
        </p:nvSpPr>
        <p:spPr>
          <a:xfrm>
            <a:off x="2990537" y="1385767"/>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CREATIVITY</a:t>
            </a:r>
            <a:endParaRPr/>
          </a:p>
        </p:txBody>
      </p:sp>
      <p:sp>
        <p:nvSpPr>
          <p:cNvPr id="122" name="Google Shape;122;p15"/>
          <p:cNvSpPr/>
          <p:nvPr/>
        </p:nvSpPr>
        <p:spPr>
          <a:xfrm>
            <a:off x="1517755" y="2269093"/>
            <a:ext cx="2548327" cy="2033849"/>
          </a:xfrm>
          <a:prstGeom prst="quadArrowCallout">
            <a:avLst>
              <a:gd name="adj1" fmla="val 18515"/>
              <a:gd name="adj2" fmla="val 18515"/>
              <a:gd name="adj3" fmla="val 18515"/>
              <a:gd name="adj4" fmla="val 48123"/>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dirty="0">
                <a:solidFill>
                  <a:schemeClr val="tx1"/>
                </a:solidFill>
                <a:latin typeface="Arial"/>
                <a:ea typeface="Arial"/>
                <a:cs typeface="Arial"/>
                <a:sym typeface="Arial"/>
              </a:rPr>
              <a:t>Active</a:t>
            </a:r>
            <a:r>
              <a:rPr lang="en-GB" sz="2000" b="0" i="0" u="none" strike="noStrike" cap="none" dirty="0">
                <a:solidFill>
                  <a:schemeClr val="lt1"/>
                </a:solidFill>
                <a:latin typeface="Arial"/>
                <a:ea typeface="Arial"/>
                <a:cs typeface="Arial"/>
                <a:sym typeface="Arial"/>
              </a:rPr>
              <a:t> </a:t>
            </a:r>
            <a:r>
              <a:rPr lang="en-GB" sz="2000" b="0" i="0" u="none" strike="noStrike" cap="none" dirty="0">
                <a:solidFill>
                  <a:schemeClr val="tx1"/>
                </a:solidFill>
                <a:latin typeface="Arial"/>
                <a:ea typeface="Arial"/>
                <a:cs typeface="Arial"/>
                <a:sym typeface="Arial"/>
              </a:rPr>
              <a:t>Learning</a:t>
            </a:r>
            <a:endParaRPr dirty="0">
              <a:solidFill>
                <a:schemeClr val="tx1"/>
              </a:solidFill>
            </a:endParaRPr>
          </a:p>
        </p:txBody>
      </p:sp>
      <p:sp>
        <p:nvSpPr>
          <p:cNvPr id="116" name="Google Shape;116;p15"/>
          <p:cNvSpPr/>
          <p:nvPr/>
        </p:nvSpPr>
        <p:spPr>
          <a:xfrm>
            <a:off x="564610" y="372622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SUSTAINABILITY</a:t>
            </a:r>
            <a:endParaRPr/>
          </a:p>
        </p:txBody>
      </p:sp>
      <p:sp>
        <p:nvSpPr>
          <p:cNvPr id="117" name="Google Shape;117;p15"/>
          <p:cNvSpPr/>
          <p:nvPr/>
        </p:nvSpPr>
        <p:spPr>
          <a:xfrm>
            <a:off x="3055826" y="372622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DIGITAL FLUENCY</a:t>
            </a:r>
            <a:endParaRPr/>
          </a:p>
        </p:txBody>
      </p:sp>
      <p:sp>
        <p:nvSpPr>
          <p:cNvPr id="119" name="Google Shape;119;p15"/>
          <p:cNvSpPr/>
          <p:nvPr/>
        </p:nvSpPr>
        <p:spPr>
          <a:xfrm>
            <a:off x="5711252" y="1684312"/>
            <a:ext cx="3108572" cy="1056183"/>
          </a:xfrm>
          <a:prstGeom prst="leftRightArrow">
            <a:avLst>
              <a:gd name="adj1" fmla="val 50000"/>
              <a:gd name="adj2" fmla="val 50000"/>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dirty="0">
                <a:solidFill>
                  <a:schemeClr val="tx1"/>
                </a:solidFill>
                <a:latin typeface="Arial"/>
                <a:ea typeface="Arial"/>
                <a:cs typeface="Arial"/>
                <a:sym typeface="Arial"/>
              </a:rPr>
              <a:t>INCLUSIVE TEACHING</a:t>
            </a:r>
            <a:endParaRPr dirty="0">
              <a:solidFill>
                <a:schemeClr val="tx1"/>
              </a:solidFill>
            </a:endParaRPr>
          </a:p>
        </p:txBody>
      </p:sp>
      <p:sp>
        <p:nvSpPr>
          <p:cNvPr id="120" name="Google Shape;120;p15"/>
          <p:cNvSpPr/>
          <p:nvPr/>
        </p:nvSpPr>
        <p:spPr>
          <a:xfrm>
            <a:off x="5711252" y="2841531"/>
            <a:ext cx="3108572" cy="1056183"/>
          </a:xfrm>
          <a:prstGeom prst="leftRightArrow">
            <a:avLst>
              <a:gd name="adj1" fmla="val 50000"/>
              <a:gd name="adj2" fmla="val 50000"/>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tx1"/>
                </a:solidFill>
                <a:latin typeface="Arial"/>
                <a:ea typeface="Arial"/>
                <a:cs typeface="Arial"/>
                <a:sym typeface="Arial"/>
              </a:rPr>
              <a:t>COLLABORATIVE LEARNING</a:t>
            </a:r>
            <a:endParaRPr>
              <a:solidFill>
                <a:schemeClr val="tx1"/>
              </a:solidFill>
            </a:endParaRPr>
          </a:p>
        </p:txBody>
      </p:sp>
      <p:sp>
        <p:nvSpPr>
          <p:cNvPr id="121" name="Google Shape;121;p15"/>
          <p:cNvSpPr/>
          <p:nvPr/>
        </p:nvSpPr>
        <p:spPr>
          <a:xfrm>
            <a:off x="5711252" y="4019904"/>
            <a:ext cx="3108572" cy="1056183"/>
          </a:xfrm>
          <a:prstGeom prst="leftRightArrow">
            <a:avLst>
              <a:gd name="adj1" fmla="val 50000"/>
              <a:gd name="adj2" fmla="val 50000"/>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tx1"/>
                </a:solidFill>
                <a:latin typeface="Arial"/>
                <a:ea typeface="Arial"/>
                <a:cs typeface="Arial"/>
                <a:sym typeface="Arial"/>
              </a:rPr>
              <a:t>CURIOSITY DRIVEN PEDAGOGIES</a:t>
            </a:r>
            <a:endParaRPr>
              <a:solidFill>
                <a:schemeClr val="tx1"/>
              </a:solidFill>
            </a:endParaRPr>
          </a:p>
        </p:txBody>
      </p:sp>
      <p:pic>
        <p:nvPicPr>
          <p:cNvPr id="123" name="Google Shape;123;p15" descr="BSU + Transform-ED + Parter logos"/>
          <p:cNvPicPr preferRelativeResize="0"/>
          <p:nvPr/>
        </p:nvPicPr>
        <p:blipFill>
          <a:blip r:embed="rId3">
            <a:alphaModFix/>
          </a:blip>
          <a:stretch>
            <a:fillRect/>
          </a:stretch>
        </p:blipFill>
        <p:spPr>
          <a:xfrm>
            <a:off x="0" y="5651348"/>
            <a:ext cx="9144002" cy="1206654"/>
          </a:xfrm>
          <a:prstGeom prst="rect">
            <a:avLst/>
          </a:prstGeom>
          <a:noFill/>
          <a:ln>
            <a:noFill/>
          </a:ln>
        </p:spPr>
      </p:pic>
      <p:pic>
        <p:nvPicPr>
          <p:cNvPr id="124" name="Google Shape;124;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31" name="Google Shape;131;p16"/>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What is Active Learning?</a:t>
            </a:r>
            <a:endParaRPr b="1">
              <a:latin typeface="Arial"/>
              <a:ea typeface="Arial"/>
              <a:cs typeface="Arial"/>
              <a:sym typeface="Arial"/>
            </a:endParaRPr>
          </a:p>
        </p:txBody>
      </p:sp>
      <p:sp>
        <p:nvSpPr>
          <p:cNvPr id="132" name="Google Shape;132;p16"/>
          <p:cNvSpPr txBox="1"/>
          <p:nvPr/>
        </p:nvSpPr>
        <p:spPr>
          <a:xfrm>
            <a:off x="402568" y="1738007"/>
            <a:ext cx="75900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dk1"/>
                </a:solidFill>
                <a:latin typeface="Arial"/>
                <a:ea typeface="Arial"/>
                <a:cs typeface="Arial"/>
                <a:sym typeface="Arial"/>
              </a:rPr>
              <a:t>Active learning</a:t>
            </a:r>
            <a:r>
              <a:rPr lang="en-GB" sz="2200" b="0" i="0" u="none" strike="noStrike" cap="none">
                <a:solidFill>
                  <a:schemeClr val="dk1"/>
                </a:solidFill>
                <a:latin typeface="Arial"/>
                <a:ea typeface="Arial"/>
                <a:cs typeface="Arial"/>
                <a:sym typeface="Arial"/>
              </a:rPr>
              <a:t> is the idea that students learn better when actively engaged in meaningful learning related to the topic of focus. </a:t>
            </a:r>
            <a:endParaRPr sz="2200"/>
          </a:p>
          <a:p>
            <a:pPr marL="0" marR="0" lvl="0" indent="0" algn="l" rtl="0">
              <a:lnSpc>
                <a:spcPct val="100000"/>
              </a:lnSpc>
              <a:spcBef>
                <a:spcPts val="0"/>
              </a:spcBef>
              <a:spcAft>
                <a:spcPts val="0"/>
              </a:spcAft>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2200" b="0" i="0" u="none" strike="noStrike" cap="none">
                <a:solidFill>
                  <a:schemeClr val="dk1"/>
                </a:solidFill>
                <a:latin typeface="Arial"/>
                <a:ea typeface="Arial"/>
                <a:cs typeface="Arial"/>
                <a:sym typeface="Arial"/>
              </a:rPr>
              <a:t>This approach tends to be more </a:t>
            </a:r>
            <a:r>
              <a:rPr lang="en-GB" sz="2200" b="1" i="0" u="none" strike="noStrike" cap="none">
                <a:solidFill>
                  <a:schemeClr val="dk1"/>
                </a:solidFill>
                <a:latin typeface="Arial"/>
                <a:ea typeface="Arial"/>
                <a:cs typeface="Arial"/>
                <a:sym typeface="Arial"/>
              </a:rPr>
              <a:t>student focused</a:t>
            </a:r>
            <a:r>
              <a:rPr lang="en-GB" sz="2200" b="0" i="0" u="none" strike="noStrike" cap="none">
                <a:solidFill>
                  <a:schemeClr val="dk1"/>
                </a:solidFill>
                <a:latin typeface="Arial"/>
                <a:ea typeface="Arial"/>
                <a:cs typeface="Arial"/>
                <a:sym typeface="Arial"/>
              </a:rPr>
              <a:t>, with the teacher facilitating activities.</a:t>
            </a:r>
            <a:endParaRPr sz="2200" b="0" i="0" u="none" strike="noStrike" cap="none">
              <a:solidFill>
                <a:schemeClr val="dk1"/>
              </a:solidFill>
              <a:latin typeface="Arial"/>
              <a:ea typeface="Arial"/>
              <a:cs typeface="Arial"/>
              <a:sym typeface="Arial"/>
            </a:endParaRPr>
          </a:p>
        </p:txBody>
      </p:sp>
      <p:pic>
        <p:nvPicPr>
          <p:cNvPr id="133" name="Google Shape;133;p16" descr="BSU + Transform-ED + Parter logos"/>
          <p:cNvPicPr preferRelativeResize="0"/>
          <p:nvPr/>
        </p:nvPicPr>
        <p:blipFill>
          <a:blip r:embed="rId3">
            <a:alphaModFix/>
          </a:blip>
          <a:stretch>
            <a:fillRect/>
          </a:stretch>
        </p:blipFill>
        <p:spPr>
          <a:xfrm>
            <a:off x="0" y="5651348"/>
            <a:ext cx="9144002" cy="1206654"/>
          </a:xfrm>
          <a:prstGeom prst="rect">
            <a:avLst/>
          </a:prstGeom>
          <a:noFill/>
          <a:ln>
            <a:noFill/>
          </a:ln>
        </p:spPr>
      </p:pic>
      <p:pic>
        <p:nvPicPr>
          <p:cNvPr id="134" name="Google Shape;134;p16"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40" name="Google Shape;140;p17"/>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0909"/>
              <a:buNone/>
            </a:pPr>
            <a:r>
              <a:rPr lang="en-GB" b="1">
                <a:latin typeface="Arial"/>
                <a:ea typeface="Arial"/>
                <a:cs typeface="Arial"/>
                <a:sym typeface="Arial"/>
              </a:rPr>
              <a:t>Related Terms to Active Learning</a:t>
            </a:r>
            <a:endParaRPr b="1">
              <a:latin typeface="Arial"/>
              <a:ea typeface="Arial"/>
              <a:cs typeface="Arial"/>
              <a:sym typeface="Arial"/>
            </a:endParaRPr>
          </a:p>
        </p:txBody>
      </p:sp>
      <p:sp>
        <p:nvSpPr>
          <p:cNvPr id="141" name="Google Shape;141;p17"/>
          <p:cNvSpPr/>
          <p:nvPr/>
        </p:nvSpPr>
        <p:spPr>
          <a:xfrm>
            <a:off x="809469" y="1203878"/>
            <a:ext cx="2213907" cy="3840165"/>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dirty="0">
                <a:solidFill>
                  <a:srgbClr val="FFFFFF"/>
                </a:solidFill>
                <a:latin typeface="Arial"/>
                <a:ea typeface="Arial"/>
                <a:cs typeface="Arial"/>
                <a:sym typeface="Arial"/>
              </a:rPr>
              <a:t>Authentic teaching/</a:t>
            </a:r>
            <a:endParaRPr dirty="0"/>
          </a:p>
          <a:p>
            <a:pPr marL="0" marR="0" lvl="0" indent="0" algn="ctr" rtl="0">
              <a:lnSpc>
                <a:spcPct val="100000"/>
              </a:lnSpc>
              <a:spcBef>
                <a:spcPts val="0"/>
              </a:spcBef>
              <a:spcAft>
                <a:spcPts val="0"/>
              </a:spcAft>
              <a:buNone/>
            </a:pPr>
            <a:r>
              <a:rPr lang="en-GB" sz="2000" b="1" i="0" u="none" strike="noStrike" cap="none" dirty="0">
                <a:solidFill>
                  <a:srgbClr val="FFFFFF"/>
                </a:solidFill>
                <a:latin typeface="Arial"/>
                <a:ea typeface="Arial"/>
                <a:cs typeface="Arial"/>
                <a:sym typeface="Arial"/>
              </a:rPr>
              <a:t>learning </a:t>
            </a:r>
            <a:endParaRPr dirty="0"/>
          </a:p>
          <a:p>
            <a:pPr marL="0" marR="0" lvl="0" indent="0" algn="ctr" rtl="0">
              <a:lnSpc>
                <a:spcPct val="100000"/>
              </a:lnSpc>
              <a:spcBef>
                <a:spcPts val="0"/>
              </a:spcBef>
              <a:spcAft>
                <a:spcPts val="0"/>
              </a:spcAft>
              <a:buNone/>
            </a:pPr>
            <a:endParaRPr sz="20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dirty="0">
                <a:solidFill>
                  <a:srgbClr val="FFFFFF"/>
                </a:solidFill>
                <a:latin typeface="Arial"/>
                <a:ea typeface="Arial"/>
                <a:cs typeface="Arial"/>
                <a:sym typeface="Arial"/>
              </a:rPr>
              <a:t> Real-world problems. </a:t>
            </a:r>
            <a:r>
              <a:rPr lang="en-GB" sz="2000" b="0" i="0" u="none" strike="noStrike" cap="none">
                <a:solidFill>
                  <a:srgbClr val="FFFFFF"/>
                </a:solidFill>
                <a:latin typeface="Arial"/>
                <a:ea typeface="Arial"/>
                <a:cs typeface="Arial"/>
                <a:sym typeface="Arial"/>
              </a:rPr>
              <a:t>Students</a:t>
            </a:r>
            <a:r>
              <a:rPr lang="en-GB" sz="2000" b="0" i="0" u="none" strike="noStrike" cap="none" dirty="0">
                <a:solidFill>
                  <a:srgbClr val="FFFFFF"/>
                </a:solidFill>
                <a:latin typeface="Arial"/>
                <a:ea typeface="Arial"/>
                <a:cs typeface="Arial"/>
                <a:sym typeface="Arial"/>
              </a:rPr>
              <a:t>' past or </a:t>
            </a:r>
            <a:r>
              <a:rPr lang="en-GB" sz="2000" b="0" i="0" u="none" strike="noStrike" cap="none">
                <a:solidFill>
                  <a:srgbClr val="FFFFFF"/>
                </a:solidFill>
                <a:latin typeface="Arial"/>
                <a:ea typeface="Arial"/>
                <a:cs typeface="Arial"/>
                <a:sym typeface="Arial"/>
              </a:rPr>
              <a:t>current experiences </a:t>
            </a:r>
            <a:endParaRPr sz="2000" b="0" i="0" u="none" strike="noStrike" cap="none" dirty="0">
              <a:solidFill>
                <a:schemeClr val="lt1"/>
              </a:solidFill>
              <a:latin typeface="Arial"/>
              <a:ea typeface="Arial"/>
              <a:cs typeface="Arial"/>
              <a:sym typeface="Arial"/>
            </a:endParaRPr>
          </a:p>
        </p:txBody>
      </p:sp>
      <p:sp>
        <p:nvSpPr>
          <p:cNvPr id="142" name="Google Shape;142;p17"/>
          <p:cNvSpPr/>
          <p:nvPr/>
        </p:nvSpPr>
        <p:spPr>
          <a:xfrm>
            <a:off x="3298668" y="1203878"/>
            <a:ext cx="2516680" cy="3840164"/>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Problem Based Learning  (PBL</a:t>
            </a:r>
            <a:r>
              <a:rPr lang="en-GB" sz="2000" b="0" i="0" u="none" strike="noStrike" cap="none">
                <a:solidFill>
                  <a:schemeClr val="lt1"/>
                </a:solidFill>
                <a:latin typeface="Arial"/>
                <a:ea typeface="Arial"/>
                <a:cs typeface="Arial"/>
                <a:sym typeface="Arial"/>
              </a:rPr>
              <a:t>)</a:t>
            </a:r>
            <a:endParaRPr/>
          </a:p>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Student focused</a:t>
            </a:r>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Exploring a topic</a:t>
            </a:r>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(preferably in groups)</a:t>
            </a:r>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Fieldwork or experiences</a:t>
            </a:r>
            <a:endParaRPr/>
          </a:p>
        </p:txBody>
      </p:sp>
      <p:sp>
        <p:nvSpPr>
          <p:cNvPr id="143" name="Google Shape;143;p17"/>
          <p:cNvSpPr/>
          <p:nvPr/>
        </p:nvSpPr>
        <p:spPr>
          <a:xfrm>
            <a:off x="6090640" y="1203878"/>
            <a:ext cx="2393793" cy="3840164"/>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Authentic Assessment</a:t>
            </a:r>
            <a:endParaRPr/>
          </a:p>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Students’ experiences</a:t>
            </a:r>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Dethroning the essay!</a:t>
            </a:r>
            <a:endParaRPr/>
          </a:p>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Real / meaningful </a:t>
            </a:r>
            <a:endParaRPr/>
          </a:p>
        </p:txBody>
      </p:sp>
      <p:pic>
        <p:nvPicPr>
          <p:cNvPr id="144" name="Google Shape;144;p17" descr="BSU + Transform-ED + Parter logos"/>
          <p:cNvPicPr preferRelativeResize="0"/>
          <p:nvPr/>
        </p:nvPicPr>
        <p:blipFill>
          <a:blip r:embed="rId3">
            <a:alphaModFix/>
          </a:blip>
          <a:stretch>
            <a:fillRect/>
          </a:stretch>
        </p:blipFill>
        <p:spPr>
          <a:xfrm>
            <a:off x="0" y="5651348"/>
            <a:ext cx="9144002" cy="1206654"/>
          </a:xfrm>
          <a:prstGeom prst="rect">
            <a:avLst/>
          </a:prstGeom>
          <a:noFill/>
          <a:ln>
            <a:noFill/>
          </a:ln>
        </p:spPr>
      </p:pic>
      <p:pic>
        <p:nvPicPr>
          <p:cNvPr id="145" name="Google Shape;145;p17"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sz="3500" b="1" dirty="0">
                <a:latin typeface="Arial"/>
                <a:ea typeface="Arial"/>
                <a:cs typeface="Arial"/>
                <a:sym typeface="Arial"/>
              </a:rPr>
              <a:t>Make it yours (1)</a:t>
            </a:r>
            <a:endParaRPr sz="3500" dirty="0"/>
          </a:p>
        </p:txBody>
      </p:sp>
      <p:pic>
        <p:nvPicPr>
          <p:cNvPr id="152" name="Google Shape;152;p18" descr="Brainstorm with solid fill"/>
          <p:cNvPicPr preferRelativeResize="0"/>
          <p:nvPr/>
        </p:nvPicPr>
        <p:blipFill rotWithShape="1">
          <a:blip r:embed="rId4">
            <a:alphaModFix/>
          </a:blip>
          <a:srcRect/>
          <a:stretch/>
        </p:blipFill>
        <p:spPr>
          <a:xfrm>
            <a:off x="7367665" y="522211"/>
            <a:ext cx="921895" cy="914400"/>
          </a:xfrm>
          <a:prstGeom prst="rect">
            <a:avLst/>
          </a:prstGeom>
          <a:noFill/>
          <a:ln>
            <a:noFill/>
          </a:ln>
        </p:spPr>
      </p:pic>
      <p:pic>
        <p:nvPicPr>
          <p:cNvPr id="153" name="Google Shape;153;p18" descr="Brainstorm with solid fill"/>
          <p:cNvPicPr preferRelativeResize="0"/>
          <p:nvPr/>
        </p:nvPicPr>
        <p:blipFill rotWithShape="1">
          <a:blip r:embed="rId4">
            <a:alphaModFix/>
          </a:blip>
          <a:srcRect/>
          <a:stretch/>
        </p:blipFill>
        <p:spPr>
          <a:xfrm flipH="1">
            <a:off x="8075420" y="492231"/>
            <a:ext cx="790195" cy="914400"/>
          </a:xfrm>
          <a:prstGeom prst="rect">
            <a:avLst/>
          </a:prstGeom>
          <a:noFill/>
          <a:ln>
            <a:noFill/>
          </a:ln>
        </p:spPr>
      </p:pic>
      <p:sp>
        <p:nvSpPr>
          <p:cNvPr id="154" name="Google Shape;154;p18"/>
          <p:cNvSpPr txBox="1">
            <a:spLocks noGrp="1"/>
          </p:cNvSpPr>
          <p:nvPr>
            <p:ph type="body" idx="1"/>
          </p:nvPr>
        </p:nvSpPr>
        <p:spPr>
          <a:xfrm>
            <a:off x="457200" y="1600200"/>
            <a:ext cx="8229600" cy="38223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480"/>
              </a:spcBef>
              <a:spcAft>
                <a:spcPts val="0"/>
              </a:spcAft>
              <a:buClr>
                <a:srgbClr val="22314E"/>
              </a:buClr>
              <a:buSzPts val="2595"/>
              <a:buNone/>
            </a:pPr>
            <a:r>
              <a:rPr lang="en-GB" sz="3400">
                <a:latin typeface="Arial"/>
                <a:ea typeface="Arial"/>
                <a:cs typeface="Arial"/>
                <a:sym typeface="Arial"/>
              </a:rPr>
              <a:t>How can you replace the “essays” with other alternatives?</a:t>
            </a:r>
            <a:endParaRPr sz="2800"/>
          </a:p>
          <a:p>
            <a:pPr marL="0" lvl="0" indent="0" algn="l" rtl="0">
              <a:lnSpc>
                <a:spcPct val="100000"/>
              </a:lnSpc>
              <a:spcBef>
                <a:spcPts val="480"/>
              </a:spcBef>
              <a:spcAft>
                <a:spcPts val="0"/>
              </a:spcAft>
              <a:buClr>
                <a:srgbClr val="22314E"/>
              </a:buClr>
              <a:buSzPts val="2595"/>
              <a:buNone/>
            </a:pPr>
            <a:endParaRPr sz="3400">
              <a:latin typeface="Arial"/>
              <a:ea typeface="Arial"/>
              <a:cs typeface="Arial"/>
              <a:sym typeface="Arial"/>
            </a:endParaRPr>
          </a:p>
          <a:p>
            <a:pPr marL="0" lvl="0" indent="0" algn="l" rtl="0">
              <a:lnSpc>
                <a:spcPct val="100000"/>
              </a:lnSpc>
              <a:spcBef>
                <a:spcPts val="480"/>
              </a:spcBef>
              <a:spcAft>
                <a:spcPts val="0"/>
              </a:spcAft>
              <a:buClr>
                <a:srgbClr val="22314E"/>
              </a:buClr>
              <a:buSzPts val="2595"/>
              <a:buNone/>
            </a:pPr>
            <a:r>
              <a:rPr lang="en-GB" sz="3400">
                <a:latin typeface="Arial"/>
                <a:ea typeface="Arial"/>
                <a:cs typeface="Arial"/>
                <a:sym typeface="Arial"/>
              </a:rPr>
              <a:t>Think podcasts, e-portfolios, pitches, videos, artefacts, poems, quilts, posters, games… the sky is the limit!</a:t>
            </a:r>
            <a:r>
              <a:rPr lang="en-GB" sz="3800">
                <a:latin typeface="Arial"/>
                <a:ea typeface="Arial"/>
                <a:cs typeface="Arial"/>
                <a:sym typeface="Arial"/>
              </a:rPr>
              <a:t> </a:t>
            </a:r>
            <a:endParaRPr/>
          </a:p>
          <a:p>
            <a:pPr marL="0" lvl="0" indent="0" algn="l" rtl="0">
              <a:lnSpc>
                <a:spcPct val="100000"/>
              </a:lnSpc>
              <a:spcBef>
                <a:spcPts val="480"/>
              </a:spcBef>
              <a:spcAft>
                <a:spcPts val="0"/>
              </a:spcAft>
              <a:buClr>
                <a:srgbClr val="22314E"/>
              </a:buClr>
              <a:buSzPts val="2595"/>
              <a:buNone/>
            </a:pPr>
            <a:endParaRPr sz="3000">
              <a:solidFill>
                <a:srgbClr val="22314E"/>
              </a:solidFill>
              <a:latin typeface="Arial"/>
              <a:ea typeface="Arial"/>
              <a:cs typeface="Arial"/>
              <a:sym typeface="Arial"/>
            </a:endParaRPr>
          </a:p>
          <a:p>
            <a:pPr marL="0" lvl="0" indent="0" algn="l" rtl="0">
              <a:lnSpc>
                <a:spcPct val="100000"/>
              </a:lnSpc>
              <a:spcBef>
                <a:spcPts val="480"/>
              </a:spcBef>
              <a:spcAft>
                <a:spcPts val="0"/>
              </a:spcAft>
              <a:buClr>
                <a:srgbClr val="22314E"/>
              </a:buClr>
              <a:buSzPts val="2595"/>
              <a:buNone/>
            </a:pPr>
            <a:endParaRPr sz="3000">
              <a:solidFill>
                <a:srgbClr val="22314E"/>
              </a:solidFill>
              <a:latin typeface="Arial"/>
              <a:ea typeface="Arial"/>
              <a:cs typeface="Arial"/>
              <a:sym typeface="Arial"/>
            </a:endParaRPr>
          </a:p>
        </p:txBody>
      </p:sp>
      <p:pic>
        <p:nvPicPr>
          <p:cNvPr id="155" name="Google Shape;155;p18" descr="BSU + Transform-ED + Part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pic>
        <p:nvPicPr>
          <p:cNvPr id="156" name="Google Shape;156;p18"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pic>
        <p:nvPicPr>
          <p:cNvPr id="157" name="Google Shape;157;p1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pic>
        <p:nvPicPr>
          <p:cNvPr id="158" name="Google Shape;158;p18"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2"/>
        <p:cNvGrpSpPr/>
        <p:nvPr/>
      </p:nvGrpSpPr>
      <p:grpSpPr>
        <a:xfrm>
          <a:off x="0" y="0"/>
          <a:ext cx="0" cy="0"/>
          <a:chOff x="0" y="0"/>
          <a:chExt cx="0" cy="0"/>
        </a:xfrm>
      </p:grpSpPr>
      <p:sp>
        <p:nvSpPr>
          <p:cNvPr id="164" name="Google Shape;16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Authentic Assessment</a:t>
            </a:r>
            <a:endParaRPr b="1">
              <a:latin typeface="Arial"/>
              <a:ea typeface="Arial"/>
              <a:cs typeface="Arial"/>
              <a:sym typeface="Arial"/>
            </a:endParaRPr>
          </a:p>
        </p:txBody>
      </p:sp>
      <p:sp>
        <p:nvSpPr>
          <p:cNvPr id="165" name="Google Shape;165;p19"/>
          <p:cNvSpPr txBox="1">
            <a:spLocks noGrp="1"/>
          </p:cNvSpPr>
          <p:nvPr>
            <p:ph type="body" idx="1"/>
          </p:nvPr>
        </p:nvSpPr>
        <p:spPr>
          <a:xfrm>
            <a:off x="1873770" y="1596912"/>
            <a:ext cx="6813030" cy="4525963"/>
          </a:xfrm>
          <a:prstGeom prst="rect">
            <a:avLst/>
          </a:prstGeom>
          <a:noFill/>
          <a:ln>
            <a:noFill/>
          </a:ln>
        </p:spPr>
        <p:txBody>
          <a:bodyPr spcFirstLastPara="1" wrap="square" lIns="91425" tIns="45700" rIns="91425" bIns="45700" anchor="t" anchorCtr="0">
            <a:normAutofit/>
          </a:bodyPr>
          <a:lstStyle/>
          <a:p>
            <a:pPr marL="457200" lvl="0" indent="-279400" algn="l" rtl="0">
              <a:lnSpc>
                <a:spcPct val="80000"/>
              </a:lnSpc>
              <a:spcBef>
                <a:spcPts val="360"/>
              </a:spcBef>
              <a:spcAft>
                <a:spcPts val="0"/>
              </a:spcAft>
              <a:buClr>
                <a:schemeClr val="dk1"/>
              </a:buClr>
              <a:buSzPts val="800"/>
              <a:buChar char="•"/>
            </a:pPr>
            <a:r>
              <a:rPr lang="en-GB" sz="2200">
                <a:latin typeface="Arial"/>
                <a:ea typeface="Arial"/>
                <a:cs typeface="Arial"/>
                <a:sym typeface="Arial"/>
              </a:rPr>
              <a:t>A problem at home (e.g. project management to coordinate schedules)</a:t>
            </a:r>
            <a:endParaRPr sz="2200">
              <a:latin typeface="Arial"/>
              <a:ea typeface="Arial"/>
              <a:cs typeface="Arial"/>
              <a:sym typeface="Arial"/>
            </a:endParaRPr>
          </a:p>
          <a:p>
            <a:pPr marL="457200" lvl="0" indent="0" algn="l" rtl="0">
              <a:lnSpc>
                <a:spcPct val="80000"/>
              </a:lnSpc>
              <a:spcBef>
                <a:spcPts val="360"/>
              </a:spcBef>
              <a:spcAft>
                <a:spcPts val="0"/>
              </a:spcAft>
              <a:buNone/>
            </a:pPr>
            <a:endParaRPr sz="2200">
              <a:latin typeface="Arial"/>
              <a:ea typeface="Arial"/>
              <a:cs typeface="Arial"/>
              <a:sym typeface="Arial"/>
            </a:endParaRPr>
          </a:p>
          <a:p>
            <a:pPr marL="0" lvl="0" indent="0" algn="l" rtl="0">
              <a:lnSpc>
                <a:spcPct val="80000"/>
              </a:lnSpc>
              <a:spcBef>
                <a:spcPts val="360"/>
              </a:spcBef>
              <a:spcAft>
                <a:spcPts val="0"/>
              </a:spcAft>
              <a:buNone/>
            </a:pPr>
            <a:endParaRPr sz="2200">
              <a:latin typeface="Arial"/>
              <a:ea typeface="Arial"/>
              <a:cs typeface="Arial"/>
              <a:sym typeface="Arial"/>
            </a:endParaRPr>
          </a:p>
          <a:p>
            <a:pPr marL="0" lvl="0" indent="0" algn="l" rtl="0">
              <a:lnSpc>
                <a:spcPct val="80000"/>
              </a:lnSpc>
              <a:spcBef>
                <a:spcPts val="360"/>
              </a:spcBef>
              <a:spcAft>
                <a:spcPts val="0"/>
              </a:spcAft>
              <a:buNone/>
            </a:pPr>
            <a:endParaRPr sz="2200">
              <a:latin typeface="Arial"/>
              <a:ea typeface="Arial"/>
              <a:cs typeface="Arial"/>
              <a:sym typeface="Arial"/>
            </a:endParaRPr>
          </a:p>
          <a:p>
            <a:pPr marL="0" lvl="0" indent="0" algn="l" rtl="0">
              <a:lnSpc>
                <a:spcPct val="80000"/>
              </a:lnSpc>
              <a:spcBef>
                <a:spcPts val="360"/>
              </a:spcBef>
              <a:spcAft>
                <a:spcPts val="0"/>
              </a:spcAft>
              <a:buNone/>
            </a:pPr>
            <a:endParaRPr sz="2200">
              <a:latin typeface="Arial"/>
              <a:ea typeface="Arial"/>
              <a:cs typeface="Arial"/>
              <a:sym typeface="Arial"/>
            </a:endParaRPr>
          </a:p>
          <a:p>
            <a:pPr marL="0" lvl="0" indent="0" algn="l" rtl="0">
              <a:lnSpc>
                <a:spcPct val="80000"/>
              </a:lnSpc>
              <a:spcBef>
                <a:spcPts val="360"/>
              </a:spcBef>
              <a:spcAft>
                <a:spcPts val="0"/>
              </a:spcAft>
              <a:buNone/>
            </a:pPr>
            <a:endParaRPr sz="2200">
              <a:latin typeface="Arial"/>
              <a:ea typeface="Arial"/>
              <a:cs typeface="Arial"/>
              <a:sym typeface="Arial"/>
            </a:endParaRPr>
          </a:p>
          <a:p>
            <a:pPr marL="457200" lvl="0" indent="-279400" algn="l" rtl="0">
              <a:lnSpc>
                <a:spcPct val="80000"/>
              </a:lnSpc>
              <a:spcBef>
                <a:spcPts val="360"/>
              </a:spcBef>
              <a:spcAft>
                <a:spcPts val="0"/>
              </a:spcAft>
              <a:buClr>
                <a:schemeClr val="dk1"/>
              </a:buClr>
              <a:buSzPts val="800"/>
              <a:buChar char="•"/>
            </a:pPr>
            <a:r>
              <a:rPr lang="en-GB" sz="2200">
                <a:latin typeface="Arial"/>
                <a:ea typeface="Arial"/>
                <a:cs typeface="Arial"/>
                <a:sym typeface="Arial"/>
              </a:rPr>
              <a:t>A problem at work (e.g. an environmental management program for saving energy and reducing waste).</a:t>
            </a:r>
            <a:endParaRPr sz="2200">
              <a:latin typeface="Arial"/>
              <a:ea typeface="Arial"/>
              <a:cs typeface="Arial"/>
              <a:sym typeface="Arial"/>
            </a:endParaRPr>
          </a:p>
          <a:p>
            <a:pPr marL="114300" lvl="0" indent="0" algn="l" rtl="0">
              <a:lnSpc>
                <a:spcPct val="80000"/>
              </a:lnSpc>
              <a:spcBef>
                <a:spcPts val="360"/>
              </a:spcBef>
              <a:spcAft>
                <a:spcPts val="0"/>
              </a:spcAft>
              <a:buSzPts val="1800"/>
              <a:buNone/>
            </a:pPr>
            <a:endParaRPr sz="2200">
              <a:latin typeface="Arial"/>
              <a:ea typeface="Arial"/>
              <a:cs typeface="Arial"/>
              <a:sym typeface="Arial"/>
            </a:endParaRPr>
          </a:p>
        </p:txBody>
      </p:sp>
      <p:pic>
        <p:nvPicPr>
          <p:cNvPr id="166" name="Google Shape;166;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4610" y="1922699"/>
            <a:ext cx="914400" cy="914400"/>
          </a:xfrm>
          <a:prstGeom prst="rect">
            <a:avLst/>
          </a:prstGeom>
          <a:noFill/>
          <a:ln>
            <a:noFill/>
          </a:ln>
        </p:spPr>
      </p:pic>
      <p:pic>
        <p:nvPicPr>
          <p:cNvPr id="167" name="Google Shape;167;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5066" y="3699321"/>
            <a:ext cx="914400" cy="914400"/>
          </a:xfrm>
          <a:prstGeom prst="rect">
            <a:avLst/>
          </a:prstGeom>
          <a:noFill/>
          <a:ln>
            <a:noFill/>
          </a:ln>
        </p:spPr>
      </p:pic>
      <p:pic>
        <p:nvPicPr>
          <p:cNvPr id="168" name="Google Shape;168;p1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000"/>
              <a:buNone/>
            </a:pPr>
            <a:r>
              <a:rPr lang="en-GB" b="1">
                <a:latin typeface="Arial"/>
                <a:ea typeface="Arial"/>
                <a:cs typeface="Arial"/>
                <a:sym typeface="Arial"/>
              </a:rPr>
              <a:t>Students Engagement with Digital Tools</a:t>
            </a:r>
            <a:endParaRPr b="1">
              <a:latin typeface="Arial"/>
              <a:ea typeface="Arial"/>
              <a:cs typeface="Arial"/>
              <a:sym typeface="Arial"/>
            </a:endParaRPr>
          </a:p>
        </p:txBody>
      </p:sp>
      <p:grpSp>
        <p:nvGrpSpPr>
          <p:cNvPr id="175" name="Google Shape;175;p20" descr="Four-block diagram containing the words Flip, Poll, Collaborate and Share."/>
          <p:cNvGrpSpPr/>
          <p:nvPr/>
        </p:nvGrpSpPr>
        <p:grpSpPr>
          <a:xfrm>
            <a:off x="1512580" y="1718127"/>
            <a:ext cx="6118841" cy="3761128"/>
            <a:chOff x="1899168" y="1504745"/>
            <a:chExt cx="8158454" cy="5014837"/>
          </a:xfrm>
        </p:grpSpPr>
        <p:sp>
          <p:nvSpPr>
            <p:cNvPr id="176" name="Google Shape;176;p20"/>
            <p:cNvSpPr/>
            <p:nvPr/>
          </p:nvSpPr>
          <p:spPr>
            <a:xfrm>
              <a:off x="6025452" y="1504745"/>
              <a:ext cx="4025382" cy="2451620"/>
            </a:xfrm>
            <a:prstGeom prst="rect">
              <a:avLst/>
            </a:prstGeom>
            <a:solidFill>
              <a:schemeClr val="lt1"/>
            </a:solidFill>
            <a:ln w="25400" cap="flat" cmpd="sng">
              <a:solidFill>
                <a:srgbClr val="B015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entury Gothic"/>
                <a:ea typeface="Century Gothic"/>
                <a:cs typeface="Century Gothic"/>
                <a:sym typeface="Century Gothic"/>
              </a:endParaRPr>
            </a:p>
          </p:txBody>
        </p:sp>
        <p:sp>
          <p:nvSpPr>
            <p:cNvPr id="177" name="Google Shape;177;p20"/>
            <p:cNvSpPr/>
            <p:nvPr/>
          </p:nvSpPr>
          <p:spPr>
            <a:xfrm>
              <a:off x="1899168" y="1504745"/>
              <a:ext cx="4025382" cy="2451620"/>
            </a:xfrm>
            <a:prstGeom prst="rect">
              <a:avLst/>
            </a:prstGeom>
            <a:solidFill>
              <a:schemeClr val="lt1"/>
            </a:solidFill>
            <a:ln w="25400" cap="flat" cmpd="sng">
              <a:solidFill>
                <a:srgbClr val="B015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entury Gothic"/>
                <a:ea typeface="Century Gothic"/>
                <a:cs typeface="Century Gothic"/>
                <a:sym typeface="Century Gothic"/>
              </a:endParaRPr>
            </a:p>
          </p:txBody>
        </p:sp>
        <p:sp>
          <p:nvSpPr>
            <p:cNvPr id="178" name="Google Shape;178;p20"/>
            <p:cNvSpPr/>
            <p:nvPr/>
          </p:nvSpPr>
          <p:spPr>
            <a:xfrm>
              <a:off x="6032240" y="4067962"/>
              <a:ext cx="4025382" cy="2451620"/>
            </a:xfrm>
            <a:prstGeom prst="rect">
              <a:avLst/>
            </a:prstGeom>
            <a:solidFill>
              <a:schemeClr val="lt1"/>
            </a:solidFill>
            <a:ln w="25400" cap="flat" cmpd="sng">
              <a:solidFill>
                <a:srgbClr val="B015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entury Gothic"/>
                <a:ea typeface="Century Gothic"/>
                <a:cs typeface="Century Gothic"/>
                <a:sym typeface="Century Gothic"/>
              </a:endParaRPr>
            </a:p>
          </p:txBody>
        </p:sp>
        <p:sp>
          <p:nvSpPr>
            <p:cNvPr id="179" name="Google Shape;179;p20"/>
            <p:cNvSpPr/>
            <p:nvPr/>
          </p:nvSpPr>
          <p:spPr>
            <a:xfrm>
              <a:off x="1899168" y="4067962"/>
              <a:ext cx="4025382" cy="2451620"/>
            </a:xfrm>
            <a:prstGeom prst="rect">
              <a:avLst/>
            </a:prstGeom>
            <a:solidFill>
              <a:schemeClr val="lt1"/>
            </a:solidFill>
            <a:ln w="25400" cap="flat" cmpd="sng">
              <a:solidFill>
                <a:srgbClr val="B015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entury Gothic"/>
                <a:ea typeface="Century Gothic"/>
                <a:cs typeface="Century Gothic"/>
                <a:sym typeface="Century Gothic"/>
              </a:endParaRPr>
            </a:p>
          </p:txBody>
        </p:sp>
      </p:grpSp>
      <p:pic>
        <p:nvPicPr>
          <p:cNvPr id="180" name="Google Shape;180;p20">
            <a:extLst>
              <a:ext uri="{C183D7F6-B498-43B3-948B-1728B52AA6E4}">
                <adec:decorative xmlns:adec="http://schemas.microsoft.com/office/drawing/2017/decorative" val="1"/>
              </a:ext>
            </a:extLst>
          </p:cNvPr>
          <p:cNvPicPr preferRelativeResize="0"/>
          <p:nvPr/>
        </p:nvPicPr>
        <p:blipFill rotWithShape="1">
          <a:blip r:embed="rId3">
            <a:alphaModFix/>
          </a:blip>
          <a:srcRect r="27461"/>
          <a:stretch/>
        </p:blipFill>
        <p:spPr>
          <a:xfrm>
            <a:off x="2169858" y="1826204"/>
            <a:ext cx="1765568" cy="1351536"/>
          </a:xfrm>
          <a:prstGeom prst="rect">
            <a:avLst/>
          </a:prstGeom>
          <a:noFill/>
          <a:ln>
            <a:noFill/>
          </a:ln>
        </p:spPr>
      </p:pic>
      <p:pic>
        <p:nvPicPr>
          <p:cNvPr id="181" name="Google Shape;181;p20">
            <a:extLst>
              <a:ext uri="{C183D7F6-B498-43B3-948B-1728B52AA6E4}">
                <adec:decorative xmlns:adec="http://schemas.microsoft.com/office/drawing/2017/decorative" val="1"/>
              </a:ext>
            </a:extLst>
          </p:cNvPr>
          <p:cNvPicPr preferRelativeResize="0"/>
          <p:nvPr/>
        </p:nvPicPr>
        <p:blipFill rotWithShape="1">
          <a:blip r:embed="rId4">
            <a:alphaModFix/>
          </a:blip>
          <a:srcRect r="21868"/>
          <a:stretch/>
        </p:blipFill>
        <p:spPr>
          <a:xfrm>
            <a:off x="5385882" y="1826204"/>
            <a:ext cx="1284182" cy="1421762"/>
          </a:xfrm>
          <a:prstGeom prst="rect">
            <a:avLst/>
          </a:prstGeom>
          <a:noFill/>
          <a:ln>
            <a:noFill/>
          </a:ln>
        </p:spPr>
      </p:pic>
      <p:pic>
        <p:nvPicPr>
          <p:cNvPr id="182" name="Google Shape;182;p20">
            <a:extLst>
              <a:ext uri="{C183D7F6-B498-43B3-948B-1728B52AA6E4}">
                <adec:decorative xmlns:adec="http://schemas.microsoft.com/office/drawing/2017/decorative" val="1"/>
              </a:ext>
            </a:extLst>
          </p:cNvPr>
          <p:cNvPicPr preferRelativeResize="0"/>
          <p:nvPr/>
        </p:nvPicPr>
        <p:blipFill rotWithShape="1">
          <a:blip r:embed="rId5">
            <a:alphaModFix/>
          </a:blip>
          <a:srcRect l="8322" r="8774" b="1451"/>
          <a:stretch/>
        </p:blipFill>
        <p:spPr>
          <a:xfrm>
            <a:off x="2340586" y="3723761"/>
            <a:ext cx="1424110" cy="1459616"/>
          </a:xfrm>
          <a:prstGeom prst="rect">
            <a:avLst/>
          </a:prstGeom>
          <a:noFill/>
          <a:ln>
            <a:noFill/>
          </a:ln>
        </p:spPr>
      </p:pic>
      <p:pic>
        <p:nvPicPr>
          <p:cNvPr id="183" name="Google Shape;183;p20">
            <a:extLst>
              <a:ext uri="{C183D7F6-B498-43B3-948B-1728B52AA6E4}">
                <adec:decorative xmlns:adec="http://schemas.microsoft.com/office/drawing/2017/decorative" val="1"/>
              </a:ext>
            </a:extLst>
          </p:cNvPr>
          <p:cNvPicPr preferRelativeResize="0"/>
          <p:nvPr/>
        </p:nvPicPr>
        <p:blipFill rotWithShape="1">
          <a:blip r:embed="rId6">
            <a:alphaModFix/>
          </a:blip>
          <a:srcRect r="8617"/>
          <a:stretch/>
        </p:blipFill>
        <p:spPr>
          <a:xfrm>
            <a:off x="5031912" y="3762704"/>
            <a:ext cx="1992122" cy="1323975"/>
          </a:xfrm>
          <a:prstGeom prst="rect">
            <a:avLst/>
          </a:prstGeom>
          <a:noFill/>
          <a:ln>
            <a:noFill/>
          </a:ln>
        </p:spPr>
      </p:pic>
      <p:sp>
        <p:nvSpPr>
          <p:cNvPr id="184" name="Google Shape;184;p20"/>
          <p:cNvSpPr txBox="1">
            <a:spLocks noGrp="1"/>
          </p:cNvSpPr>
          <p:nvPr>
            <p:ph type="body" idx="1"/>
          </p:nvPr>
        </p:nvSpPr>
        <p:spPr>
          <a:xfrm>
            <a:off x="1571852" y="3232700"/>
            <a:ext cx="2964900" cy="461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GB" sz="1600" b="1">
                <a:solidFill>
                  <a:schemeClr val="dk1"/>
                </a:solidFill>
                <a:latin typeface="Arial"/>
                <a:ea typeface="Arial"/>
                <a:cs typeface="Arial"/>
                <a:sym typeface="Arial"/>
              </a:rPr>
              <a:t>FLIP</a:t>
            </a:r>
            <a:endParaRPr sz="1600" b="1">
              <a:solidFill>
                <a:schemeClr val="dk1"/>
              </a:solidFill>
              <a:latin typeface="Arial"/>
              <a:ea typeface="Arial"/>
              <a:cs typeface="Arial"/>
              <a:sym typeface="Arial"/>
            </a:endParaRPr>
          </a:p>
        </p:txBody>
      </p:sp>
      <p:sp>
        <p:nvSpPr>
          <p:cNvPr id="185" name="Google Shape;185;p20"/>
          <p:cNvSpPr txBox="1"/>
          <p:nvPr/>
        </p:nvSpPr>
        <p:spPr>
          <a:xfrm>
            <a:off x="4612384" y="3283806"/>
            <a:ext cx="3013800" cy="258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6D1D8"/>
              </a:buClr>
              <a:buSzPts val="1080"/>
              <a:buFont typeface="Noto Sans Symbols"/>
              <a:buNone/>
            </a:pPr>
            <a:r>
              <a:rPr lang="en-GB" sz="1600" b="1" i="0" u="none" strike="noStrike" cap="none">
                <a:solidFill>
                  <a:srgbClr val="000000"/>
                </a:solidFill>
              </a:rPr>
              <a:t>POLL</a:t>
            </a:r>
            <a:endParaRPr sz="1600"/>
          </a:p>
          <a:p>
            <a:pPr marL="0" marR="0" lvl="0" indent="0" algn="ctr" rtl="0">
              <a:lnSpc>
                <a:spcPct val="100000"/>
              </a:lnSpc>
              <a:spcBef>
                <a:spcPts val="750"/>
              </a:spcBef>
              <a:spcAft>
                <a:spcPts val="0"/>
              </a:spcAft>
              <a:buClr>
                <a:srgbClr val="86D1D8"/>
              </a:buClr>
              <a:buSzPts val="1080"/>
              <a:buFont typeface="Noto Sans Symbols"/>
              <a:buNone/>
            </a:pPr>
            <a:endParaRPr sz="1600" b="1" i="0" u="none" strike="noStrike" cap="none">
              <a:solidFill>
                <a:srgbClr val="000000"/>
              </a:solidFill>
            </a:endParaRPr>
          </a:p>
        </p:txBody>
      </p:sp>
      <p:sp>
        <p:nvSpPr>
          <p:cNvPr id="186" name="Google Shape;186;p20"/>
          <p:cNvSpPr txBox="1"/>
          <p:nvPr/>
        </p:nvSpPr>
        <p:spPr>
          <a:xfrm>
            <a:off x="1508226" y="5202149"/>
            <a:ext cx="3018900" cy="258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6D1D8"/>
              </a:buClr>
              <a:buSzPts val="1080"/>
              <a:buFont typeface="Noto Sans Symbols"/>
              <a:buNone/>
            </a:pPr>
            <a:r>
              <a:rPr lang="en-GB" sz="1600" b="1" i="0" u="none" strike="noStrike" cap="none">
                <a:solidFill>
                  <a:srgbClr val="000000"/>
                </a:solidFill>
              </a:rPr>
              <a:t>COLLABORATE</a:t>
            </a:r>
            <a:endParaRPr sz="1600"/>
          </a:p>
          <a:p>
            <a:pPr marL="0" marR="0" lvl="0" indent="0" algn="ctr" rtl="0">
              <a:lnSpc>
                <a:spcPct val="100000"/>
              </a:lnSpc>
              <a:spcBef>
                <a:spcPts val="750"/>
              </a:spcBef>
              <a:spcAft>
                <a:spcPts val="0"/>
              </a:spcAft>
              <a:buClr>
                <a:srgbClr val="86D1D8"/>
              </a:buClr>
              <a:buSzPts val="1080"/>
              <a:buFont typeface="Noto Sans Symbols"/>
              <a:buNone/>
            </a:pPr>
            <a:endParaRPr sz="1600" b="1" i="0" u="none" strike="noStrike" cap="none">
              <a:solidFill>
                <a:srgbClr val="000000"/>
              </a:solidFill>
            </a:endParaRPr>
          </a:p>
        </p:txBody>
      </p:sp>
      <p:sp>
        <p:nvSpPr>
          <p:cNvPr id="187" name="Google Shape;187;p20"/>
          <p:cNvSpPr txBox="1"/>
          <p:nvPr/>
        </p:nvSpPr>
        <p:spPr>
          <a:xfrm>
            <a:off x="4612384" y="5205419"/>
            <a:ext cx="3013800" cy="258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6D1D8"/>
              </a:buClr>
              <a:buSzPts val="1080"/>
              <a:buFont typeface="Noto Sans Symbols"/>
              <a:buNone/>
            </a:pPr>
            <a:r>
              <a:rPr lang="en-GB" sz="1600" b="1" i="0" u="none" strike="noStrike" cap="none">
                <a:solidFill>
                  <a:srgbClr val="000000"/>
                </a:solidFill>
              </a:rPr>
              <a:t>SHARE</a:t>
            </a:r>
            <a:endParaRPr sz="1600"/>
          </a:p>
          <a:p>
            <a:pPr marL="0" marR="0" lvl="0" indent="0" algn="ctr" rtl="0">
              <a:lnSpc>
                <a:spcPct val="100000"/>
              </a:lnSpc>
              <a:spcBef>
                <a:spcPts val="750"/>
              </a:spcBef>
              <a:spcAft>
                <a:spcPts val="0"/>
              </a:spcAft>
              <a:buClr>
                <a:srgbClr val="86D1D8"/>
              </a:buClr>
              <a:buSzPts val="1080"/>
              <a:buFont typeface="Noto Sans Symbols"/>
              <a:buNone/>
            </a:pPr>
            <a:endParaRPr sz="1600" b="1" i="0" u="none" strike="noStrike" cap="none">
              <a:solidFill>
                <a:srgbClr val="000000"/>
              </a:solidFill>
            </a:endParaRPr>
          </a:p>
        </p:txBody>
      </p:sp>
      <p:pic>
        <p:nvPicPr>
          <p:cNvPr id="188" name="Google Shape;188;p20"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3C5263-1C88-44F6-AC09-89E777B5EA20}">
  <ds:schemaRefs>
    <ds:schemaRef ds:uri="http://purl.org/dc/dcmitype/"/>
    <ds:schemaRef ds:uri="670e9a06-2558-4476-a465-8b2886ca3e74"/>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0d6cebe-6bc5-4fc1-8743-43be78958a5c"/>
    <ds:schemaRef ds:uri="http://schemas.microsoft.com/office/2006/metadata/properties"/>
  </ds:schemaRefs>
</ds:datastoreItem>
</file>

<file path=customXml/itemProps2.xml><?xml version="1.0" encoding="utf-8"?>
<ds:datastoreItem xmlns:ds="http://schemas.openxmlformats.org/officeDocument/2006/customXml" ds:itemID="{E43F8EAF-E76D-4C63-906A-4898A0E2C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4444A9-1675-4939-A805-FAAFB4B9D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2047</Words>
  <Application>Microsoft Office PowerPoint</Application>
  <PresentationFormat>On-screen Show (4:3)</PresentationFormat>
  <Paragraphs>218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Noto Sans Symbols</vt:lpstr>
      <vt:lpstr>Century Gothic</vt:lpstr>
      <vt:lpstr>Office Theme</vt:lpstr>
      <vt:lpstr>CPD5 Active Learning and Digital Tools for Student Engagement  </vt:lpstr>
      <vt:lpstr>Learning Outcomes</vt:lpstr>
      <vt:lpstr>Content</vt:lpstr>
      <vt:lpstr>Education Design Principles</vt:lpstr>
      <vt:lpstr>What is Active Learning?</vt:lpstr>
      <vt:lpstr>Related Terms to Active Learning</vt:lpstr>
      <vt:lpstr>Make it yours (1)</vt:lpstr>
      <vt:lpstr>Authentic Assessment</vt:lpstr>
      <vt:lpstr>Students Engagement with Digital Tools</vt:lpstr>
      <vt:lpstr>Flipped learning</vt:lpstr>
      <vt:lpstr>Polling</vt:lpstr>
      <vt:lpstr>Collaboration</vt:lpstr>
      <vt:lpstr>Sharing</vt:lpstr>
      <vt:lpstr>Make it yours (2)</vt:lpstr>
      <vt:lpstr>Extra slice: Dethroning the Essay</vt:lpstr>
      <vt:lpstr>Summary</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2</cp:revision>
  <dcterms:modified xsi:type="dcterms:W3CDTF">2025-01-27T10:00:12Z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2025-01-24T16:23:00Z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cc508d68-a25b-46b1-acc9-9a2061337b42</vt:lpwstr>
  </property>
  <property fmtid="{D5CDD505-2E9C-101B-9397-08002B2CF9AE}" pid="9" name="MSIP_Label_43c9f532-f68c-4710-a80c-2dea02e48496_ContentBits">
    <vt:lpwstr>0</vt:lpwstr>
  </property>
  <property fmtid="{D5CDD505-2E9C-101B-9397-08002B2CF9AE}" pid="10" name="MediaServiceImageTags">
    <vt:lpwstr/>
  </property>
</Properties>
</file>